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78"/>
  </p:notesMasterIdLst>
  <p:sldIdLst>
    <p:sldId id="256" r:id="rId2"/>
    <p:sldId id="257" r:id="rId3"/>
    <p:sldId id="261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9" r:id="rId13"/>
    <p:sldId id="292" r:id="rId14"/>
    <p:sldId id="293" r:id="rId15"/>
    <p:sldId id="294" r:id="rId16"/>
    <p:sldId id="296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13" r:id="rId25"/>
    <p:sldId id="314" r:id="rId26"/>
    <p:sldId id="318" r:id="rId27"/>
    <p:sldId id="321" r:id="rId28"/>
    <p:sldId id="322" r:id="rId29"/>
    <p:sldId id="328" r:id="rId30"/>
    <p:sldId id="329" r:id="rId31"/>
    <p:sldId id="331" r:id="rId32"/>
    <p:sldId id="333" r:id="rId33"/>
    <p:sldId id="335" r:id="rId34"/>
    <p:sldId id="342" r:id="rId35"/>
    <p:sldId id="345" r:id="rId36"/>
    <p:sldId id="346" r:id="rId37"/>
    <p:sldId id="347" r:id="rId38"/>
    <p:sldId id="348" r:id="rId39"/>
    <p:sldId id="350" r:id="rId40"/>
    <p:sldId id="351" r:id="rId41"/>
    <p:sldId id="352" r:id="rId42"/>
    <p:sldId id="354" r:id="rId43"/>
    <p:sldId id="355" r:id="rId44"/>
    <p:sldId id="360" r:id="rId45"/>
    <p:sldId id="361" r:id="rId46"/>
    <p:sldId id="365" r:id="rId47"/>
    <p:sldId id="366" r:id="rId48"/>
    <p:sldId id="368" r:id="rId49"/>
    <p:sldId id="370" r:id="rId50"/>
    <p:sldId id="374" r:id="rId51"/>
    <p:sldId id="375" r:id="rId52"/>
    <p:sldId id="380" r:id="rId53"/>
    <p:sldId id="381" r:id="rId54"/>
    <p:sldId id="386" r:id="rId55"/>
    <p:sldId id="387" r:id="rId56"/>
    <p:sldId id="388" r:id="rId57"/>
    <p:sldId id="389" r:id="rId58"/>
    <p:sldId id="390" r:id="rId59"/>
    <p:sldId id="392" r:id="rId60"/>
    <p:sldId id="393" r:id="rId61"/>
    <p:sldId id="394" r:id="rId62"/>
    <p:sldId id="395" r:id="rId63"/>
    <p:sldId id="447" r:id="rId64"/>
    <p:sldId id="448" r:id="rId65"/>
    <p:sldId id="451" r:id="rId66"/>
    <p:sldId id="452" r:id="rId67"/>
    <p:sldId id="453" r:id="rId68"/>
    <p:sldId id="478" r:id="rId69"/>
    <p:sldId id="460" r:id="rId70"/>
    <p:sldId id="461" r:id="rId71"/>
    <p:sldId id="462" r:id="rId72"/>
    <p:sldId id="466" r:id="rId73"/>
    <p:sldId id="467" r:id="rId74"/>
    <p:sldId id="470" r:id="rId75"/>
    <p:sldId id="472" r:id="rId76"/>
    <p:sldId id="477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DF442-9C44-4696-91F0-92B0A0A406FD}" type="doc">
      <dgm:prSet loTypeId="urn:microsoft.com/office/officeart/2005/8/layout/pyramid1" loCatId="pyramid" qsTypeId="urn:microsoft.com/office/officeart/2009/2/quickstyle/3d8" qsCatId="3D" csTypeId="urn:microsoft.com/office/officeart/2005/8/colors/colorful1#1" csCatId="colorful" phldr="1"/>
      <dgm:spPr/>
    </dgm:pt>
    <dgm:pt modelId="{EE969D09-5B87-482B-BC9B-F352D8B18297}">
      <dgm:prSet phldrT="[Texto]" custT="1"/>
      <dgm:spPr/>
      <dgm:t>
        <a:bodyPr/>
        <a:lstStyle/>
        <a:p>
          <a:r>
            <a:rPr lang="es-CL" sz="3200" dirty="0" err="1"/>
            <a:t>Halach</a:t>
          </a:r>
          <a:r>
            <a:rPr lang="es-CL" sz="3200" baseline="0" dirty="0"/>
            <a:t> </a:t>
          </a:r>
          <a:r>
            <a:rPr lang="es-CL" sz="3200" baseline="0" dirty="0" err="1"/>
            <a:t>Uinic</a:t>
          </a:r>
          <a:endParaRPr lang="es-CL" sz="3200" baseline="0" dirty="0"/>
        </a:p>
        <a:p>
          <a:endParaRPr lang="es-CL" sz="1900" dirty="0"/>
        </a:p>
      </dgm:t>
    </dgm:pt>
    <dgm:pt modelId="{ED751201-BB60-4AD6-949B-92EF7060CBB3}" type="parTrans" cxnId="{D9937CC5-7FD1-4168-A115-C34B330515B4}">
      <dgm:prSet/>
      <dgm:spPr/>
      <dgm:t>
        <a:bodyPr/>
        <a:lstStyle/>
        <a:p>
          <a:endParaRPr lang="es-CL"/>
        </a:p>
      </dgm:t>
    </dgm:pt>
    <dgm:pt modelId="{A757DE0D-CBE3-47BD-95A5-F32355201398}" type="sibTrans" cxnId="{D9937CC5-7FD1-4168-A115-C34B330515B4}">
      <dgm:prSet/>
      <dgm:spPr/>
      <dgm:t>
        <a:bodyPr/>
        <a:lstStyle/>
        <a:p>
          <a:endParaRPr lang="es-CL"/>
        </a:p>
      </dgm:t>
    </dgm:pt>
    <dgm:pt modelId="{2C1D4377-8DF7-4359-8F52-08D567854659}">
      <dgm:prSet phldrT="[Texto]"/>
      <dgm:spPr/>
      <dgm:t>
        <a:bodyPr/>
        <a:lstStyle/>
        <a:p>
          <a:r>
            <a:rPr lang="es-CL" dirty="0"/>
            <a:t>Sacerdotes</a:t>
          </a:r>
        </a:p>
      </dgm:t>
    </dgm:pt>
    <dgm:pt modelId="{4E858A33-447F-4BEC-9823-48040CD38A0B}" type="parTrans" cxnId="{6CCDB702-2413-4FFD-B95F-F9D404E097AF}">
      <dgm:prSet/>
      <dgm:spPr/>
      <dgm:t>
        <a:bodyPr/>
        <a:lstStyle/>
        <a:p>
          <a:endParaRPr lang="es-CL"/>
        </a:p>
      </dgm:t>
    </dgm:pt>
    <dgm:pt modelId="{ECAED67F-334F-47DB-A2AA-52B4C237CC27}" type="sibTrans" cxnId="{6CCDB702-2413-4FFD-B95F-F9D404E097AF}">
      <dgm:prSet/>
      <dgm:spPr/>
      <dgm:t>
        <a:bodyPr/>
        <a:lstStyle/>
        <a:p>
          <a:endParaRPr lang="es-CL"/>
        </a:p>
      </dgm:t>
    </dgm:pt>
    <dgm:pt modelId="{605413E3-AC6C-44C8-84FB-4A05A565F0C0}">
      <dgm:prSet phldrT="[Texto]"/>
      <dgm:spPr/>
      <dgm:t>
        <a:bodyPr/>
        <a:lstStyle/>
        <a:p>
          <a:r>
            <a:rPr lang="es-CL" dirty="0"/>
            <a:t>Nobleza</a:t>
          </a:r>
        </a:p>
      </dgm:t>
    </dgm:pt>
    <dgm:pt modelId="{1517B9F3-CE42-4FAF-A925-D596D967BAA8}" type="parTrans" cxnId="{ACEA9B29-84B1-476F-B065-5E47CBA11A66}">
      <dgm:prSet/>
      <dgm:spPr/>
      <dgm:t>
        <a:bodyPr/>
        <a:lstStyle/>
        <a:p>
          <a:endParaRPr lang="es-CL"/>
        </a:p>
      </dgm:t>
    </dgm:pt>
    <dgm:pt modelId="{DD9E33E3-5D2C-4B9D-A4CF-7702276F0A09}" type="sibTrans" cxnId="{ACEA9B29-84B1-476F-B065-5E47CBA11A66}">
      <dgm:prSet/>
      <dgm:spPr/>
      <dgm:t>
        <a:bodyPr/>
        <a:lstStyle/>
        <a:p>
          <a:endParaRPr lang="es-CL"/>
        </a:p>
      </dgm:t>
    </dgm:pt>
    <dgm:pt modelId="{16DA77BD-4E44-4841-8580-17652ABFEBA4}">
      <dgm:prSet phldrT="[Texto]"/>
      <dgm:spPr/>
      <dgm:t>
        <a:bodyPr/>
        <a:lstStyle/>
        <a:p>
          <a:r>
            <a:rPr lang="es-CL" dirty="0"/>
            <a:t>Comerciantes</a:t>
          </a:r>
        </a:p>
      </dgm:t>
    </dgm:pt>
    <dgm:pt modelId="{88A7D83D-694E-4A95-A843-E00224D001B6}" type="parTrans" cxnId="{A2483507-50DA-4050-A47B-BC5FDBB35BC5}">
      <dgm:prSet/>
      <dgm:spPr/>
      <dgm:t>
        <a:bodyPr/>
        <a:lstStyle/>
        <a:p>
          <a:endParaRPr lang="es-CL"/>
        </a:p>
      </dgm:t>
    </dgm:pt>
    <dgm:pt modelId="{7F7DE9E9-AFA9-4523-961E-1B7F565776BA}" type="sibTrans" cxnId="{A2483507-50DA-4050-A47B-BC5FDBB35BC5}">
      <dgm:prSet/>
      <dgm:spPr/>
      <dgm:t>
        <a:bodyPr/>
        <a:lstStyle/>
        <a:p>
          <a:endParaRPr lang="es-CL"/>
        </a:p>
      </dgm:t>
    </dgm:pt>
    <dgm:pt modelId="{9C2D6ECD-8C17-489A-AF12-BED23B8098A6}">
      <dgm:prSet phldrT="[Texto]"/>
      <dgm:spPr/>
      <dgm:t>
        <a:bodyPr/>
        <a:lstStyle/>
        <a:p>
          <a:r>
            <a:rPr lang="es-CL" dirty="0"/>
            <a:t>Pueblo</a:t>
          </a:r>
        </a:p>
      </dgm:t>
    </dgm:pt>
    <dgm:pt modelId="{DA3C12C5-2B58-40FB-AA73-5883306B1171}" type="parTrans" cxnId="{EB36526A-9A33-44F0-8717-2996FA97A958}">
      <dgm:prSet/>
      <dgm:spPr/>
      <dgm:t>
        <a:bodyPr/>
        <a:lstStyle/>
        <a:p>
          <a:endParaRPr lang="es-CL"/>
        </a:p>
      </dgm:t>
    </dgm:pt>
    <dgm:pt modelId="{97EC9569-DD8B-4140-812E-B0B8F74C6583}" type="sibTrans" cxnId="{EB36526A-9A33-44F0-8717-2996FA97A958}">
      <dgm:prSet/>
      <dgm:spPr/>
      <dgm:t>
        <a:bodyPr/>
        <a:lstStyle/>
        <a:p>
          <a:endParaRPr lang="es-CL"/>
        </a:p>
      </dgm:t>
    </dgm:pt>
    <dgm:pt modelId="{9549088C-5B31-4172-978B-DCE4CF32AA58}" type="pres">
      <dgm:prSet presAssocID="{308DF442-9C44-4696-91F0-92B0A0A406FD}" presName="Name0" presStyleCnt="0">
        <dgm:presLayoutVars>
          <dgm:dir/>
          <dgm:animLvl val="lvl"/>
          <dgm:resizeHandles val="exact"/>
        </dgm:presLayoutVars>
      </dgm:prSet>
      <dgm:spPr/>
    </dgm:pt>
    <dgm:pt modelId="{1A489350-77E6-4B18-8C57-9D1442A029E9}" type="pres">
      <dgm:prSet presAssocID="{EE969D09-5B87-482B-BC9B-F352D8B18297}" presName="Name8" presStyleCnt="0"/>
      <dgm:spPr/>
    </dgm:pt>
    <dgm:pt modelId="{F8F2392C-ED55-457C-AD99-291EEAE9A330}" type="pres">
      <dgm:prSet presAssocID="{EE969D09-5B87-482B-BC9B-F352D8B18297}" presName="level" presStyleLbl="node1" presStyleIdx="0" presStyleCnt="5">
        <dgm:presLayoutVars>
          <dgm:chMax val="1"/>
          <dgm:bulletEnabled val="1"/>
        </dgm:presLayoutVars>
      </dgm:prSet>
      <dgm:spPr/>
    </dgm:pt>
    <dgm:pt modelId="{20C9CA5B-82E6-4817-9DEC-6E5820F105E4}" type="pres">
      <dgm:prSet presAssocID="{EE969D09-5B87-482B-BC9B-F352D8B1829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1F4D0B8-066D-4E18-BA14-51C884221EDF}" type="pres">
      <dgm:prSet presAssocID="{2C1D4377-8DF7-4359-8F52-08D567854659}" presName="Name8" presStyleCnt="0"/>
      <dgm:spPr/>
    </dgm:pt>
    <dgm:pt modelId="{AA88716E-D96B-4768-887C-B311484C56F4}" type="pres">
      <dgm:prSet presAssocID="{2C1D4377-8DF7-4359-8F52-08D567854659}" presName="level" presStyleLbl="node1" presStyleIdx="1" presStyleCnt="5">
        <dgm:presLayoutVars>
          <dgm:chMax val="1"/>
          <dgm:bulletEnabled val="1"/>
        </dgm:presLayoutVars>
      </dgm:prSet>
      <dgm:spPr/>
    </dgm:pt>
    <dgm:pt modelId="{1AF6EBB0-CE80-4124-95D1-5CA39CC942C3}" type="pres">
      <dgm:prSet presAssocID="{2C1D4377-8DF7-4359-8F52-08D5678546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22F3FB4-F856-4000-ABEC-B1F0FCD896AC}" type="pres">
      <dgm:prSet presAssocID="{605413E3-AC6C-44C8-84FB-4A05A565F0C0}" presName="Name8" presStyleCnt="0"/>
      <dgm:spPr/>
    </dgm:pt>
    <dgm:pt modelId="{FCCFEFC5-7478-401E-8F07-6574235C53C5}" type="pres">
      <dgm:prSet presAssocID="{605413E3-AC6C-44C8-84FB-4A05A565F0C0}" presName="level" presStyleLbl="node1" presStyleIdx="2" presStyleCnt="5">
        <dgm:presLayoutVars>
          <dgm:chMax val="1"/>
          <dgm:bulletEnabled val="1"/>
        </dgm:presLayoutVars>
      </dgm:prSet>
      <dgm:spPr/>
    </dgm:pt>
    <dgm:pt modelId="{4BA38792-55ED-4409-B2C1-FD0C2228B164}" type="pres">
      <dgm:prSet presAssocID="{605413E3-AC6C-44C8-84FB-4A05A565F0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58907C-D13C-4B9E-B18C-BCDFB12B7796}" type="pres">
      <dgm:prSet presAssocID="{16DA77BD-4E44-4841-8580-17652ABFEBA4}" presName="Name8" presStyleCnt="0"/>
      <dgm:spPr/>
    </dgm:pt>
    <dgm:pt modelId="{ACE503C6-08F3-4255-BD9C-731122807E2F}" type="pres">
      <dgm:prSet presAssocID="{16DA77BD-4E44-4841-8580-17652ABFEBA4}" presName="level" presStyleLbl="node1" presStyleIdx="3" presStyleCnt="5">
        <dgm:presLayoutVars>
          <dgm:chMax val="1"/>
          <dgm:bulletEnabled val="1"/>
        </dgm:presLayoutVars>
      </dgm:prSet>
      <dgm:spPr/>
    </dgm:pt>
    <dgm:pt modelId="{75F6A4ED-55BA-4F9B-8CBD-EB741C03CD9E}" type="pres">
      <dgm:prSet presAssocID="{16DA77BD-4E44-4841-8580-17652ABFEB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D7927B-B6E8-4FDD-BCE2-A8106B1CB273}" type="pres">
      <dgm:prSet presAssocID="{9C2D6ECD-8C17-489A-AF12-BED23B8098A6}" presName="Name8" presStyleCnt="0"/>
      <dgm:spPr/>
    </dgm:pt>
    <dgm:pt modelId="{7281FFBF-E0FD-45DD-9576-D58802F3856A}" type="pres">
      <dgm:prSet presAssocID="{9C2D6ECD-8C17-489A-AF12-BED23B8098A6}" presName="level" presStyleLbl="node1" presStyleIdx="4" presStyleCnt="5">
        <dgm:presLayoutVars>
          <dgm:chMax val="1"/>
          <dgm:bulletEnabled val="1"/>
        </dgm:presLayoutVars>
      </dgm:prSet>
      <dgm:spPr/>
    </dgm:pt>
    <dgm:pt modelId="{D5F93E89-A3EC-4A2B-89BE-EA045DCEFFCE}" type="pres">
      <dgm:prSet presAssocID="{9C2D6ECD-8C17-489A-AF12-BED23B8098A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CCDB702-2413-4FFD-B95F-F9D404E097AF}" srcId="{308DF442-9C44-4696-91F0-92B0A0A406FD}" destId="{2C1D4377-8DF7-4359-8F52-08D567854659}" srcOrd="1" destOrd="0" parTransId="{4E858A33-447F-4BEC-9823-48040CD38A0B}" sibTransId="{ECAED67F-334F-47DB-A2AA-52B4C237CC27}"/>
    <dgm:cxn modelId="{A2483507-50DA-4050-A47B-BC5FDBB35BC5}" srcId="{308DF442-9C44-4696-91F0-92B0A0A406FD}" destId="{16DA77BD-4E44-4841-8580-17652ABFEBA4}" srcOrd="3" destOrd="0" parTransId="{88A7D83D-694E-4A95-A843-E00224D001B6}" sibTransId="{7F7DE9E9-AFA9-4523-961E-1B7F565776BA}"/>
    <dgm:cxn modelId="{00C1D216-817B-42F5-829F-406B62E4751A}" type="presOf" srcId="{EE969D09-5B87-482B-BC9B-F352D8B18297}" destId="{F8F2392C-ED55-457C-AD99-291EEAE9A330}" srcOrd="0" destOrd="0" presId="urn:microsoft.com/office/officeart/2005/8/layout/pyramid1"/>
    <dgm:cxn modelId="{ACEA9B29-84B1-476F-B065-5E47CBA11A66}" srcId="{308DF442-9C44-4696-91F0-92B0A0A406FD}" destId="{605413E3-AC6C-44C8-84FB-4A05A565F0C0}" srcOrd="2" destOrd="0" parTransId="{1517B9F3-CE42-4FAF-A925-D596D967BAA8}" sibTransId="{DD9E33E3-5D2C-4B9D-A4CF-7702276F0A09}"/>
    <dgm:cxn modelId="{4B85672C-C871-4436-92D4-DC095287350F}" type="presOf" srcId="{308DF442-9C44-4696-91F0-92B0A0A406FD}" destId="{9549088C-5B31-4172-978B-DCE4CF32AA58}" srcOrd="0" destOrd="0" presId="urn:microsoft.com/office/officeart/2005/8/layout/pyramid1"/>
    <dgm:cxn modelId="{8D96093E-55B7-4EC8-9C5D-AFFD78B7FC4F}" type="presOf" srcId="{EE969D09-5B87-482B-BC9B-F352D8B18297}" destId="{20C9CA5B-82E6-4817-9DEC-6E5820F105E4}" srcOrd="1" destOrd="0" presId="urn:microsoft.com/office/officeart/2005/8/layout/pyramid1"/>
    <dgm:cxn modelId="{EB36526A-9A33-44F0-8717-2996FA97A958}" srcId="{308DF442-9C44-4696-91F0-92B0A0A406FD}" destId="{9C2D6ECD-8C17-489A-AF12-BED23B8098A6}" srcOrd="4" destOrd="0" parTransId="{DA3C12C5-2B58-40FB-AA73-5883306B1171}" sibTransId="{97EC9569-DD8B-4140-812E-B0B8F74C6583}"/>
    <dgm:cxn modelId="{996BA54B-2537-4ED5-8B51-E8E0182B3702}" type="presOf" srcId="{2C1D4377-8DF7-4359-8F52-08D567854659}" destId="{AA88716E-D96B-4768-887C-B311484C56F4}" srcOrd="0" destOrd="0" presId="urn:microsoft.com/office/officeart/2005/8/layout/pyramid1"/>
    <dgm:cxn modelId="{9A4C8C50-E0AA-47A7-8F9F-750E6BD40751}" type="presOf" srcId="{9C2D6ECD-8C17-489A-AF12-BED23B8098A6}" destId="{D5F93E89-A3EC-4A2B-89BE-EA045DCEFFCE}" srcOrd="1" destOrd="0" presId="urn:microsoft.com/office/officeart/2005/8/layout/pyramid1"/>
    <dgm:cxn modelId="{EF32EC51-A7A3-4334-A3DF-7DE3B57B192A}" type="presOf" srcId="{605413E3-AC6C-44C8-84FB-4A05A565F0C0}" destId="{4BA38792-55ED-4409-B2C1-FD0C2228B164}" srcOrd="1" destOrd="0" presId="urn:microsoft.com/office/officeart/2005/8/layout/pyramid1"/>
    <dgm:cxn modelId="{9CE3E753-E1C2-4659-8C1B-6B4C26CA6A1E}" type="presOf" srcId="{9C2D6ECD-8C17-489A-AF12-BED23B8098A6}" destId="{7281FFBF-E0FD-45DD-9576-D58802F3856A}" srcOrd="0" destOrd="0" presId="urn:microsoft.com/office/officeart/2005/8/layout/pyramid1"/>
    <dgm:cxn modelId="{06BFBDA4-947C-4DDC-940B-56FAACD8AB09}" type="presOf" srcId="{2C1D4377-8DF7-4359-8F52-08D567854659}" destId="{1AF6EBB0-CE80-4124-95D1-5CA39CC942C3}" srcOrd="1" destOrd="0" presId="urn:microsoft.com/office/officeart/2005/8/layout/pyramid1"/>
    <dgm:cxn modelId="{5114D6BD-F76B-491A-918A-04277511853C}" type="presOf" srcId="{16DA77BD-4E44-4841-8580-17652ABFEBA4}" destId="{75F6A4ED-55BA-4F9B-8CBD-EB741C03CD9E}" srcOrd="1" destOrd="0" presId="urn:microsoft.com/office/officeart/2005/8/layout/pyramid1"/>
    <dgm:cxn modelId="{D9937CC5-7FD1-4168-A115-C34B330515B4}" srcId="{308DF442-9C44-4696-91F0-92B0A0A406FD}" destId="{EE969D09-5B87-482B-BC9B-F352D8B18297}" srcOrd="0" destOrd="0" parTransId="{ED751201-BB60-4AD6-949B-92EF7060CBB3}" sibTransId="{A757DE0D-CBE3-47BD-95A5-F32355201398}"/>
    <dgm:cxn modelId="{3B5454D0-CE69-4AC9-839C-5F2ACCD77103}" type="presOf" srcId="{16DA77BD-4E44-4841-8580-17652ABFEBA4}" destId="{ACE503C6-08F3-4255-BD9C-731122807E2F}" srcOrd="0" destOrd="0" presId="urn:microsoft.com/office/officeart/2005/8/layout/pyramid1"/>
    <dgm:cxn modelId="{F5FF3EFD-D89E-48B4-9DE9-B1B17B5E1811}" type="presOf" srcId="{605413E3-AC6C-44C8-84FB-4A05A565F0C0}" destId="{FCCFEFC5-7478-401E-8F07-6574235C53C5}" srcOrd="0" destOrd="0" presId="urn:microsoft.com/office/officeart/2005/8/layout/pyramid1"/>
    <dgm:cxn modelId="{7439D36C-2135-4BB7-8DA2-23B9913237C8}" type="presParOf" srcId="{9549088C-5B31-4172-978B-DCE4CF32AA58}" destId="{1A489350-77E6-4B18-8C57-9D1442A029E9}" srcOrd="0" destOrd="0" presId="urn:microsoft.com/office/officeart/2005/8/layout/pyramid1"/>
    <dgm:cxn modelId="{92E52AEB-3B20-4532-96AA-6D51035E0081}" type="presParOf" srcId="{1A489350-77E6-4B18-8C57-9D1442A029E9}" destId="{F8F2392C-ED55-457C-AD99-291EEAE9A330}" srcOrd="0" destOrd="0" presId="urn:microsoft.com/office/officeart/2005/8/layout/pyramid1"/>
    <dgm:cxn modelId="{B3A9756D-912C-46B7-8E28-66469AEA5BCE}" type="presParOf" srcId="{1A489350-77E6-4B18-8C57-9D1442A029E9}" destId="{20C9CA5B-82E6-4817-9DEC-6E5820F105E4}" srcOrd="1" destOrd="0" presId="urn:microsoft.com/office/officeart/2005/8/layout/pyramid1"/>
    <dgm:cxn modelId="{1D4DE1E2-1AED-4C8F-B9BD-5CA24C38889C}" type="presParOf" srcId="{9549088C-5B31-4172-978B-DCE4CF32AA58}" destId="{71F4D0B8-066D-4E18-BA14-51C884221EDF}" srcOrd="1" destOrd="0" presId="urn:microsoft.com/office/officeart/2005/8/layout/pyramid1"/>
    <dgm:cxn modelId="{CF50AE32-9984-4D8A-B734-06ADBB68C63B}" type="presParOf" srcId="{71F4D0B8-066D-4E18-BA14-51C884221EDF}" destId="{AA88716E-D96B-4768-887C-B311484C56F4}" srcOrd="0" destOrd="0" presId="urn:microsoft.com/office/officeart/2005/8/layout/pyramid1"/>
    <dgm:cxn modelId="{8349F08A-E7CF-46D8-9F96-E1371496F463}" type="presParOf" srcId="{71F4D0B8-066D-4E18-BA14-51C884221EDF}" destId="{1AF6EBB0-CE80-4124-95D1-5CA39CC942C3}" srcOrd="1" destOrd="0" presId="urn:microsoft.com/office/officeart/2005/8/layout/pyramid1"/>
    <dgm:cxn modelId="{DF9652A7-6EA9-466E-8AE7-12DAC6666425}" type="presParOf" srcId="{9549088C-5B31-4172-978B-DCE4CF32AA58}" destId="{122F3FB4-F856-4000-ABEC-B1F0FCD896AC}" srcOrd="2" destOrd="0" presId="urn:microsoft.com/office/officeart/2005/8/layout/pyramid1"/>
    <dgm:cxn modelId="{1660C0A7-B7B3-4E1C-8E1B-3495AEAC996F}" type="presParOf" srcId="{122F3FB4-F856-4000-ABEC-B1F0FCD896AC}" destId="{FCCFEFC5-7478-401E-8F07-6574235C53C5}" srcOrd="0" destOrd="0" presId="urn:microsoft.com/office/officeart/2005/8/layout/pyramid1"/>
    <dgm:cxn modelId="{EA124F3D-A6E2-410E-8735-69553A8F49BB}" type="presParOf" srcId="{122F3FB4-F856-4000-ABEC-B1F0FCD896AC}" destId="{4BA38792-55ED-4409-B2C1-FD0C2228B164}" srcOrd="1" destOrd="0" presId="urn:microsoft.com/office/officeart/2005/8/layout/pyramid1"/>
    <dgm:cxn modelId="{4802555A-1DD6-4FF6-87E1-6D1060B98AF4}" type="presParOf" srcId="{9549088C-5B31-4172-978B-DCE4CF32AA58}" destId="{3E58907C-D13C-4B9E-B18C-BCDFB12B7796}" srcOrd="3" destOrd="0" presId="urn:microsoft.com/office/officeart/2005/8/layout/pyramid1"/>
    <dgm:cxn modelId="{2D94DED9-D9A7-4C6A-AAAA-DAF945942D56}" type="presParOf" srcId="{3E58907C-D13C-4B9E-B18C-BCDFB12B7796}" destId="{ACE503C6-08F3-4255-BD9C-731122807E2F}" srcOrd="0" destOrd="0" presId="urn:microsoft.com/office/officeart/2005/8/layout/pyramid1"/>
    <dgm:cxn modelId="{4E818A14-F3CE-46B8-806F-894919866608}" type="presParOf" srcId="{3E58907C-D13C-4B9E-B18C-BCDFB12B7796}" destId="{75F6A4ED-55BA-4F9B-8CBD-EB741C03CD9E}" srcOrd="1" destOrd="0" presId="urn:microsoft.com/office/officeart/2005/8/layout/pyramid1"/>
    <dgm:cxn modelId="{6C3FF3E2-FFBD-41B2-BED7-B98FBF7BAA0C}" type="presParOf" srcId="{9549088C-5B31-4172-978B-DCE4CF32AA58}" destId="{CFD7927B-B6E8-4FDD-BCE2-A8106B1CB273}" srcOrd="4" destOrd="0" presId="urn:microsoft.com/office/officeart/2005/8/layout/pyramid1"/>
    <dgm:cxn modelId="{AF3A26E4-5440-4E64-BE5B-B4723402B8AB}" type="presParOf" srcId="{CFD7927B-B6E8-4FDD-BCE2-A8106B1CB273}" destId="{7281FFBF-E0FD-45DD-9576-D58802F3856A}" srcOrd="0" destOrd="0" presId="urn:microsoft.com/office/officeart/2005/8/layout/pyramid1"/>
    <dgm:cxn modelId="{70D6B566-C1DC-459D-A0C4-406DD14850F2}" type="presParOf" srcId="{CFD7927B-B6E8-4FDD-BCE2-A8106B1CB273}" destId="{D5F93E89-A3EC-4A2B-89BE-EA045DCEFFC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2392C-ED55-457C-AD99-291EEAE9A330}">
      <dsp:nvSpPr>
        <dsp:cNvPr id="0" name=""/>
        <dsp:cNvSpPr/>
      </dsp:nvSpPr>
      <dsp:spPr>
        <a:xfrm>
          <a:off x="2459916" y="0"/>
          <a:ext cx="1229958" cy="850437"/>
        </a:xfrm>
        <a:prstGeom prst="trapezoid">
          <a:avLst>
            <a:gd name="adj" fmla="val 723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 err="1"/>
            <a:t>Halach</a:t>
          </a:r>
          <a:r>
            <a:rPr lang="es-CL" sz="3200" kern="1200" baseline="0" dirty="0"/>
            <a:t> </a:t>
          </a:r>
          <a:r>
            <a:rPr lang="es-CL" sz="3200" kern="1200" baseline="0" dirty="0" err="1"/>
            <a:t>Uinic</a:t>
          </a:r>
          <a:endParaRPr lang="es-CL" sz="3200" kern="1200" baseline="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kern="1200" dirty="0"/>
        </a:p>
      </dsp:txBody>
      <dsp:txXfrm>
        <a:off x="2459916" y="0"/>
        <a:ext cx="1229958" cy="850437"/>
      </dsp:txXfrm>
    </dsp:sp>
    <dsp:sp modelId="{AA88716E-D96B-4768-887C-B311484C56F4}">
      <dsp:nvSpPr>
        <dsp:cNvPr id="0" name=""/>
        <dsp:cNvSpPr/>
      </dsp:nvSpPr>
      <dsp:spPr>
        <a:xfrm>
          <a:off x="1844937" y="850437"/>
          <a:ext cx="2459916" cy="850437"/>
        </a:xfrm>
        <a:prstGeom prst="trapezoid">
          <a:avLst>
            <a:gd name="adj" fmla="val 7231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Sacerdotes</a:t>
          </a:r>
        </a:p>
      </dsp:txBody>
      <dsp:txXfrm>
        <a:off x="2275423" y="850437"/>
        <a:ext cx="1598945" cy="850437"/>
      </dsp:txXfrm>
    </dsp:sp>
    <dsp:sp modelId="{FCCFEFC5-7478-401E-8F07-6574235C53C5}">
      <dsp:nvSpPr>
        <dsp:cNvPr id="0" name=""/>
        <dsp:cNvSpPr/>
      </dsp:nvSpPr>
      <dsp:spPr>
        <a:xfrm>
          <a:off x="1229958" y="1700874"/>
          <a:ext cx="3689875" cy="850437"/>
        </a:xfrm>
        <a:prstGeom prst="trapezoid">
          <a:avLst>
            <a:gd name="adj" fmla="val 7231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Nobleza</a:t>
          </a:r>
        </a:p>
      </dsp:txBody>
      <dsp:txXfrm>
        <a:off x="1875686" y="1700874"/>
        <a:ext cx="2398418" cy="850437"/>
      </dsp:txXfrm>
    </dsp:sp>
    <dsp:sp modelId="{ACE503C6-08F3-4255-BD9C-731122807E2F}">
      <dsp:nvSpPr>
        <dsp:cNvPr id="0" name=""/>
        <dsp:cNvSpPr/>
      </dsp:nvSpPr>
      <dsp:spPr>
        <a:xfrm>
          <a:off x="614979" y="2551312"/>
          <a:ext cx="4919833" cy="850437"/>
        </a:xfrm>
        <a:prstGeom prst="trapezoid">
          <a:avLst>
            <a:gd name="adj" fmla="val 7231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Comerciantes</a:t>
          </a:r>
        </a:p>
      </dsp:txBody>
      <dsp:txXfrm>
        <a:off x="1475950" y="2551312"/>
        <a:ext cx="3197891" cy="850437"/>
      </dsp:txXfrm>
    </dsp:sp>
    <dsp:sp modelId="{7281FFBF-E0FD-45DD-9576-D58802F3856A}">
      <dsp:nvSpPr>
        <dsp:cNvPr id="0" name=""/>
        <dsp:cNvSpPr/>
      </dsp:nvSpPr>
      <dsp:spPr>
        <a:xfrm>
          <a:off x="0" y="3401749"/>
          <a:ext cx="6149792" cy="850437"/>
        </a:xfrm>
        <a:prstGeom prst="trapezoid">
          <a:avLst>
            <a:gd name="adj" fmla="val 7231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Pueblo</a:t>
          </a:r>
        </a:p>
      </dsp:txBody>
      <dsp:txXfrm>
        <a:off x="1076213" y="3401749"/>
        <a:ext cx="3997364" cy="850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6117A-39EB-4EBC-9248-9E726F13E1D8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08B2-A38B-49AF-834D-2E2C38BCE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33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BB101-F3E4-49C1-8CF7-87D8EB35AC3A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6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727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3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4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166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2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0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5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1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5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171450" y="5437339"/>
            <a:ext cx="8072438" cy="985838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Legado de la América Pre Conquista: </a:t>
            </a:r>
            <a:br>
              <a:rPr lang="es-CL" dirty="0"/>
            </a:br>
            <a:endParaRPr lang="es-CL" dirty="0"/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8582025" y="4960137"/>
            <a:ext cx="3200400" cy="1463040"/>
          </a:xfrm>
        </p:spPr>
        <p:txBody>
          <a:bodyPr/>
          <a:lstStyle/>
          <a:p>
            <a:pPr algn="just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 es El Legado de los pueblos indígenas en la actualidad?</a:t>
            </a:r>
          </a:p>
        </p:txBody>
      </p:sp>
    </p:spTree>
    <p:extLst>
      <p:ext uri="{BB962C8B-B14F-4D97-AF65-F5344CB8AC3E}">
        <p14:creationId xmlns:p14="http://schemas.microsoft.com/office/powerpoint/2010/main" val="108017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17787" y="331761"/>
            <a:ext cx="4754880" cy="4577863"/>
          </a:xfrm>
        </p:spPr>
        <p:txBody>
          <a:bodyPr>
            <a:noAutofit/>
          </a:bodyPr>
          <a:lstStyle/>
          <a:p>
            <a:pPr algn="just"/>
            <a:r>
              <a:rPr lang="es-CL" sz="3600" u="sng" dirty="0"/>
              <a:t>Mapa Físico</a:t>
            </a:r>
            <a:r>
              <a:rPr lang="es-CL" sz="3600" dirty="0"/>
              <a:t>: </a:t>
            </a:r>
            <a:r>
              <a:rPr lang="es-CL" sz="3600" dirty="0">
                <a:solidFill>
                  <a:srgbClr val="FF0000"/>
                </a:solidFill>
              </a:rPr>
              <a:t>Describen</a:t>
            </a:r>
            <a:r>
              <a:rPr lang="es-CL" sz="3600" dirty="0"/>
              <a:t> principalmente un </a:t>
            </a:r>
            <a:r>
              <a:rPr lang="es-CL" sz="3600" dirty="0">
                <a:solidFill>
                  <a:srgbClr val="FF0000"/>
                </a:solidFill>
              </a:rPr>
              <a:t>espacio geográfico</a:t>
            </a:r>
            <a:r>
              <a:rPr lang="es-CL" sz="3600" dirty="0"/>
              <a:t>, haciendo hincapié en </a:t>
            </a:r>
            <a:r>
              <a:rPr lang="es-CL" sz="3600" dirty="0">
                <a:solidFill>
                  <a:srgbClr val="FF0000"/>
                </a:solidFill>
              </a:rPr>
              <a:t>características como Altura, recursos hídricos </a:t>
            </a:r>
            <a:r>
              <a:rPr lang="es-CL" sz="3600" dirty="0"/>
              <a:t>(Agua), </a:t>
            </a:r>
            <a:r>
              <a:rPr lang="es-CL" sz="3600" dirty="0">
                <a:solidFill>
                  <a:srgbClr val="FF0000"/>
                </a:solidFill>
              </a:rPr>
              <a:t>vegetación y suelo</a:t>
            </a:r>
            <a:r>
              <a:rPr lang="es-CL" sz="3600" dirty="0"/>
              <a:t> (puede ser selva o desierto). </a:t>
            </a:r>
          </a:p>
        </p:txBody>
      </p:sp>
      <p:pic>
        <p:nvPicPr>
          <p:cNvPr id="2050" name="Picture 2" descr="Resultado de imagen para continente americano mapa fis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0" y="331762"/>
            <a:ext cx="5330824" cy="63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4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247591"/>
            <a:ext cx="9720072" cy="1499616"/>
          </a:xfrm>
        </p:spPr>
        <p:txBody>
          <a:bodyPr/>
          <a:lstStyle/>
          <a:p>
            <a:r>
              <a:rPr lang="es-CL" sz="8000" u="sng" dirty="0"/>
              <a:t>Mesoamérica</a:t>
            </a:r>
            <a:r>
              <a:rPr lang="es-CL" dirty="0"/>
              <a:t>: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06377" y="1747207"/>
            <a:ext cx="2489982" cy="4592562"/>
          </a:xfrm>
        </p:spPr>
        <p:txBody>
          <a:bodyPr>
            <a:normAutofit/>
          </a:bodyPr>
          <a:lstStyle/>
          <a:p>
            <a:pPr algn="just"/>
            <a:r>
              <a:rPr lang="es-CL" sz="3200" i="1" dirty="0"/>
              <a:t>La integran los actuales países de: </a:t>
            </a:r>
            <a:r>
              <a:rPr lang="es-CL" sz="3200" dirty="0"/>
              <a:t>México, El Salvador, Guatemala, Belice, Honduras, Nicaragua. </a:t>
            </a:r>
          </a:p>
        </p:txBody>
      </p:sp>
      <p:pic>
        <p:nvPicPr>
          <p:cNvPr id="3074" name="Picture 2" descr="Resultado de imagen para Mapa Meso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747207"/>
            <a:ext cx="7261743" cy="45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2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126609"/>
            <a:ext cx="9720072" cy="1499616"/>
          </a:xfrm>
        </p:spPr>
        <p:txBody>
          <a:bodyPr>
            <a:normAutofit/>
          </a:bodyPr>
          <a:lstStyle/>
          <a:p>
            <a:r>
              <a:rPr lang="es-CL" sz="8800" u="sng" dirty="0"/>
              <a:t>Los Andes: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74390" y="1626225"/>
            <a:ext cx="2869809" cy="4023360"/>
          </a:xfrm>
        </p:spPr>
        <p:txBody>
          <a:bodyPr>
            <a:noAutofit/>
          </a:bodyPr>
          <a:lstStyle/>
          <a:p>
            <a:pPr algn="just"/>
            <a:r>
              <a:rPr lang="es-CL" sz="2800" dirty="0"/>
              <a:t>La integran los actuales países de: Ecuador, Perú, Bolivia, Chile hasta el rio </a:t>
            </a:r>
            <a:r>
              <a:rPr lang="es-CL" sz="2800" dirty="0" err="1"/>
              <a:t>Bio</a:t>
            </a:r>
            <a:r>
              <a:rPr lang="es-CL" sz="2800" dirty="0"/>
              <a:t> </a:t>
            </a:r>
            <a:r>
              <a:rPr lang="es-CL" sz="2800" dirty="0" err="1"/>
              <a:t>Bio</a:t>
            </a:r>
            <a:r>
              <a:rPr lang="es-CL" sz="2800" dirty="0"/>
              <a:t>, y el Noreste Argentino.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69" y="1519311"/>
            <a:ext cx="2995588" cy="53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CL" b="1" dirty="0"/>
              <a:t>La civilización Maya y su organización social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7199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7200" dirty="0"/>
              <a:t>Objetivo de la clase.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6000" dirty="0">
                <a:solidFill>
                  <a:srgbClr val="FF0000"/>
                </a:solidFill>
              </a:rPr>
              <a:t>Identificar la forma de organización de la sociedad Maya y de la civilización en su conjunto. </a:t>
            </a:r>
          </a:p>
        </p:txBody>
      </p:sp>
    </p:spTree>
    <p:extLst>
      <p:ext uri="{BB962C8B-B14F-4D97-AF65-F5344CB8AC3E}">
        <p14:creationId xmlns:p14="http://schemas.microsoft.com/office/powerpoint/2010/main" val="116422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¿Que sabes de los Mayas?</a:t>
            </a:r>
          </a:p>
        </p:txBody>
      </p:sp>
      <p:pic>
        <p:nvPicPr>
          <p:cNvPr id="1026" name="Picture 2" descr="Resultado de imagen para pinturas may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03" y="2084832"/>
            <a:ext cx="5334522" cy="44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4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885" y="834668"/>
            <a:ext cx="9720072" cy="991255"/>
          </a:xfrm>
        </p:spPr>
        <p:txBody>
          <a:bodyPr>
            <a:normAutofit/>
          </a:bodyPr>
          <a:lstStyle/>
          <a:p>
            <a:pPr algn="ctr"/>
            <a:r>
              <a:rPr lang="es-CL" sz="5400" u="sng" dirty="0"/>
              <a:t>La cultura maya</a:t>
            </a:r>
            <a:r>
              <a:rPr lang="es-CL" sz="5400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2613" y="1861073"/>
            <a:ext cx="10064582" cy="4782608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es-CL" sz="3600" dirty="0">
                <a:solidFill>
                  <a:srgbClr val="FF0000"/>
                </a:solidFill>
              </a:rPr>
              <a:t>Poseían una cultura en común</a:t>
            </a:r>
            <a:r>
              <a:rPr lang="es-CL" sz="3600" dirty="0"/>
              <a:t>, </a:t>
            </a:r>
            <a:r>
              <a:rPr lang="es-CL" sz="3600" dirty="0">
                <a:solidFill>
                  <a:srgbClr val="FF0000"/>
                </a:solidFill>
              </a:rPr>
              <a:t>un idioma, y un sistema de escritura</a:t>
            </a:r>
            <a:r>
              <a:rPr lang="es-CL" sz="3600" dirty="0"/>
              <a:t>, pero que no tenían una unidad administrativa.   </a:t>
            </a:r>
          </a:p>
          <a:p>
            <a:pPr algn="just">
              <a:buFontTx/>
              <a:buChar char="-"/>
            </a:pPr>
            <a:r>
              <a:rPr lang="es-CL" sz="3600" dirty="0">
                <a:solidFill>
                  <a:srgbClr val="FF0000"/>
                </a:solidFill>
              </a:rPr>
              <a:t>Se organizaban en Ciudades-Estado, las</a:t>
            </a:r>
            <a:r>
              <a:rPr lang="es-CL" sz="3600" dirty="0"/>
              <a:t> cuales </a:t>
            </a:r>
            <a:r>
              <a:rPr lang="es-CL" sz="3600" dirty="0">
                <a:solidFill>
                  <a:srgbClr val="FF0000"/>
                </a:solidFill>
              </a:rPr>
              <a:t>eran independientes y administraban sus propios recursos</a:t>
            </a:r>
            <a:r>
              <a:rPr lang="es-CL" sz="3600" dirty="0"/>
              <a:t>, además </a:t>
            </a:r>
            <a:r>
              <a:rPr lang="es-CL" sz="3600" dirty="0">
                <a:solidFill>
                  <a:srgbClr val="FF0000"/>
                </a:solidFill>
              </a:rPr>
              <a:t>poseían su propio líder</a:t>
            </a:r>
            <a:r>
              <a:rPr lang="es-CL" sz="3600" dirty="0"/>
              <a:t>.</a:t>
            </a:r>
          </a:p>
          <a:p>
            <a:pPr algn="just">
              <a:buFontTx/>
              <a:buChar char="-"/>
            </a:pPr>
            <a:r>
              <a:rPr lang="es-CL" sz="3600" dirty="0"/>
              <a:t>La cultura Maya sin la influencia de occidente, </a:t>
            </a:r>
            <a:r>
              <a:rPr lang="es-CL" sz="3600" dirty="0">
                <a:solidFill>
                  <a:srgbClr val="FF0000"/>
                </a:solidFill>
              </a:rPr>
              <a:t>su escritura se basaba glifos, desarrollaron la astronomía, y las matemáticas a gran nivel. </a:t>
            </a:r>
          </a:p>
          <a:p>
            <a:pPr algn="just">
              <a:buFontTx/>
              <a:buChar char="-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268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3" y="598094"/>
            <a:ext cx="6631209" cy="5286841"/>
          </a:xfrm>
        </p:spPr>
      </p:pic>
    </p:spTree>
    <p:extLst>
      <p:ext uri="{BB962C8B-B14F-4D97-AF65-F5344CB8AC3E}">
        <p14:creationId xmlns:p14="http://schemas.microsoft.com/office/powerpoint/2010/main" val="414593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359441"/>
            <a:ext cx="9720072" cy="859760"/>
          </a:xfrm>
        </p:spPr>
        <p:txBody>
          <a:bodyPr/>
          <a:lstStyle/>
          <a:p>
            <a:r>
              <a:rPr lang="es-CL" dirty="0"/>
              <a:t>La Sociedad maya: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219201"/>
            <a:ext cx="9720073" cy="5090160"/>
          </a:xfrm>
        </p:spPr>
        <p:txBody>
          <a:bodyPr>
            <a:normAutofit/>
          </a:bodyPr>
          <a:lstStyle/>
          <a:p>
            <a:pPr algn="just"/>
            <a:r>
              <a:rPr lang="es-CL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sociedad Maya era una de las mas jerarquizadas </a:t>
            </a:r>
            <a:r>
              <a:rPr lang="es-C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América </a:t>
            </a:r>
            <a:r>
              <a:rPr lang="es-CL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preconquista</a:t>
            </a:r>
            <a:r>
              <a:rPr lang="es-C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</a:t>
            </a:r>
            <a:r>
              <a:rPr lang="es-CL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organizaba de igual forma que una pirámide</a:t>
            </a:r>
            <a:r>
              <a:rPr lang="es-C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algn="just"/>
            <a:r>
              <a:rPr lang="es-C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actores que la componían eran los siguientes: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18438870"/>
              </p:ext>
            </p:extLst>
          </p:nvPr>
        </p:nvGraphicFramePr>
        <p:xfrm>
          <a:off x="3139374" y="2605813"/>
          <a:ext cx="6149792" cy="425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20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160213"/>
            <a:ext cx="9720072" cy="961362"/>
          </a:xfrm>
        </p:spPr>
        <p:txBody>
          <a:bodyPr/>
          <a:lstStyle/>
          <a:p>
            <a:r>
              <a:rPr lang="es-CL" dirty="0" err="1"/>
              <a:t>Halach</a:t>
            </a:r>
            <a:r>
              <a:rPr lang="es-CL" dirty="0"/>
              <a:t> </a:t>
            </a:r>
            <a:r>
              <a:rPr lang="es-CL" dirty="0" err="1"/>
              <a:t>UInic</a:t>
            </a:r>
            <a:r>
              <a:rPr lang="es-CL" dirty="0"/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4279" y="1121575"/>
            <a:ext cx="6909258" cy="5139376"/>
          </a:xfrm>
        </p:spPr>
        <p:txBody>
          <a:bodyPr>
            <a:normAutofit/>
          </a:bodyPr>
          <a:lstStyle/>
          <a:p>
            <a:pPr algn="just"/>
            <a:r>
              <a:rPr lang="es-CL" sz="2800" dirty="0"/>
              <a:t>El Líder de la sociedad Maya era llamado </a:t>
            </a:r>
            <a:r>
              <a:rPr lang="es-CL" sz="2800" b="1" dirty="0" err="1">
                <a:solidFill>
                  <a:srgbClr val="FF0000"/>
                </a:solidFill>
              </a:rPr>
              <a:t>Halach</a:t>
            </a:r>
            <a:r>
              <a:rPr lang="es-CL" sz="2800" b="1" dirty="0">
                <a:solidFill>
                  <a:srgbClr val="FF0000"/>
                </a:solidFill>
              </a:rPr>
              <a:t> </a:t>
            </a:r>
            <a:r>
              <a:rPr lang="es-CL" sz="2800" b="1" dirty="0" err="1">
                <a:solidFill>
                  <a:srgbClr val="FF0000"/>
                </a:solidFill>
              </a:rPr>
              <a:t>Uinic</a:t>
            </a:r>
            <a:r>
              <a:rPr lang="es-CL" sz="2800" b="1" dirty="0">
                <a:solidFill>
                  <a:srgbClr val="FF0000"/>
                </a:solidFill>
              </a:rPr>
              <a:t> </a:t>
            </a:r>
            <a:r>
              <a:rPr lang="es-CL" sz="2800" dirty="0"/>
              <a:t>(Hombre verdadero), y era la </a:t>
            </a:r>
            <a:r>
              <a:rPr lang="es-CL" sz="2800" b="1" dirty="0">
                <a:solidFill>
                  <a:srgbClr val="FF0000"/>
                </a:solidFill>
              </a:rPr>
              <a:t>autoridad máxima de la Ciudad-Estado. </a:t>
            </a:r>
          </a:p>
          <a:p>
            <a:pPr algn="just"/>
            <a:r>
              <a:rPr lang="es-CL" sz="2800" b="1" dirty="0">
                <a:solidFill>
                  <a:srgbClr val="FF0000"/>
                </a:solidFill>
              </a:rPr>
              <a:t>Dictaba las leyes, administraba justicia, organiza el comercio, además es líder del ejército. </a:t>
            </a:r>
          </a:p>
          <a:p>
            <a:pPr algn="just"/>
            <a:r>
              <a:rPr lang="es-CL" sz="2800" b="1" dirty="0">
                <a:solidFill>
                  <a:srgbClr val="FF0000"/>
                </a:solidFill>
              </a:rPr>
              <a:t>Era considerado un ser divino</a:t>
            </a:r>
            <a:r>
              <a:rPr lang="es-CL" sz="2800" dirty="0"/>
              <a:t>. </a:t>
            </a:r>
            <a:r>
              <a:rPr lang="es-CL" sz="2800" b="1" dirty="0">
                <a:solidFill>
                  <a:srgbClr val="FF0000"/>
                </a:solidFill>
              </a:rPr>
              <a:t>Proviene de la Nobleza</a:t>
            </a:r>
            <a:r>
              <a:rPr lang="es-CL" sz="2800" dirty="0">
                <a:solidFill>
                  <a:srgbClr val="FF0000"/>
                </a:solidFill>
              </a:rPr>
              <a:t> </a:t>
            </a:r>
            <a:r>
              <a:rPr lang="es-CL" sz="2800" dirty="0"/>
              <a:t>de las ciudades, y su familia constituía una dinastía real, es decir, </a:t>
            </a:r>
            <a:r>
              <a:rPr lang="es-CL" sz="2800" b="1" dirty="0">
                <a:solidFill>
                  <a:srgbClr val="FF0000"/>
                </a:solidFill>
              </a:rPr>
              <a:t>a su muerte el hijo primogénito lo sucedía ocupando el cargo.</a:t>
            </a:r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42" y="1121575"/>
            <a:ext cx="3920007" cy="29434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450954" y="4103051"/>
            <a:ext cx="347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/>
              <a:t>“</a:t>
            </a:r>
            <a:r>
              <a:rPr lang="es-CL" i="1" dirty="0" err="1"/>
              <a:t>Halach</a:t>
            </a:r>
            <a:r>
              <a:rPr lang="es-CL" i="1" dirty="0"/>
              <a:t> </a:t>
            </a:r>
            <a:r>
              <a:rPr lang="es-CL" i="1" dirty="0" err="1"/>
              <a:t>Uinic</a:t>
            </a:r>
            <a:r>
              <a:rPr lang="es-CL" i="1" dirty="0"/>
              <a:t>, Replica del Museo de Antropología, Ciudad de México”</a:t>
            </a:r>
          </a:p>
        </p:txBody>
      </p:sp>
    </p:spTree>
    <p:extLst>
      <p:ext uri="{BB962C8B-B14F-4D97-AF65-F5344CB8AC3E}">
        <p14:creationId xmlns:p14="http://schemas.microsoft.com/office/powerpoint/2010/main" val="146066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8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de la clase.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Reconocer américa está compuesta por población indígena, y </a:t>
            </a:r>
            <a:r>
              <a:rPr lang="es-CL" sz="5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CL"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relaciona </a:t>
            </a:r>
            <a:r>
              <a:rPr lang="es-CL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su pasado precolombino.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1134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103032"/>
            <a:ext cx="9720072" cy="1030310"/>
          </a:xfrm>
        </p:spPr>
        <p:txBody>
          <a:bodyPr/>
          <a:lstStyle/>
          <a:p>
            <a:r>
              <a:rPr lang="es-CL" dirty="0"/>
              <a:t>Sacerdotes: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133342"/>
            <a:ext cx="6368345" cy="5834128"/>
          </a:xfrm>
        </p:spPr>
        <p:txBody>
          <a:bodyPr>
            <a:normAutofit/>
          </a:bodyPr>
          <a:lstStyle/>
          <a:p>
            <a:pPr algn="just"/>
            <a:r>
              <a:rPr lang="es-CL" sz="2800" dirty="0"/>
              <a:t>Los Sacerdotes </a:t>
            </a:r>
            <a:r>
              <a:rPr lang="es-CL" sz="2800" b="1" dirty="0">
                <a:solidFill>
                  <a:srgbClr val="FF0000"/>
                </a:solidFill>
              </a:rPr>
              <a:t>concentran todo el conocimiento de la sociedad Maya</a:t>
            </a:r>
            <a:r>
              <a:rPr lang="es-CL" sz="2800" dirty="0"/>
              <a:t>, ya que </a:t>
            </a:r>
            <a:r>
              <a:rPr lang="es-CL" sz="2800" b="1" dirty="0">
                <a:solidFill>
                  <a:srgbClr val="FF0000"/>
                </a:solidFill>
              </a:rPr>
              <a:t>manejaban la astronomía, el calendario, las matemáticas y la escritura</a:t>
            </a:r>
            <a:r>
              <a:rPr lang="es-CL" sz="2800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es-CL" sz="2800" dirty="0"/>
              <a:t>Eran los </a:t>
            </a:r>
            <a:r>
              <a:rPr lang="es-CL" sz="2800" b="1" dirty="0">
                <a:solidFill>
                  <a:srgbClr val="FF0000"/>
                </a:solidFill>
              </a:rPr>
              <a:t>encargados de guiar el culto a los dioses y registrar sus tradiciones </a:t>
            </a:r>
            <a:r>
              <a:rPr lang="es-CL" sz="2800" dirty="0">
                <a:solidFill>
                  <a:srgbClr val="FF0000"/>
                </a:solidFill>
              </a:rPr>
              <a:t>en </a:t>
            </a:r>
            <a:r>
              <a:rPr lang="es-CL" sz="2800" dirty="0"/>
              <a:t>documentos llamados </a:t>
            </a:r>
            <a:r>
              <a:rPr lang="es-CL" sz="2800" dirty="0">
                <a:solidFill>
                  <a:srgbClr val="FF0000"/>
                </a:solidFill>
              </a:rPr>
              <a:t>Códices</a:t>
            </a:r>
            <a:r>
              <a:rPr lang="es-CL" sz="2800" dirty="0"/>
              <a:t>.</a:t>
            </a:r>
          </a:p>
          <a:p>
            <a:pPr algn="just"/>
            <a:r>
              <a:rPr lang="es-CL" sz="2800" b="1" dirty="0">
                <a:solidFill>
                  <a:srgbClr val="FF0000"/>
                </a:solidFill>
              </a:rPr>
              <a:t>El calendario Maya les permitía calcular los tiempos de cosecha.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06" y="1133342"/>
            <a:ext cx="3953813" cy="39538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84364" y="5087155"/>
            <a:ext cx="347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/>
              <a:t>“Códice de Madrid, Museo de América, Madrid, España”</a:t>
            </a:r>
          </a:p>
        </p:txBody>
      </p:sp>
    </p:spTree>
    <p:extLst>
      <p:ext uri="{BB962C8B-B14F-4D97-AF65-F5344CB8AC3E}">
        <p14:creationId xmlns:p14="http://schemas.microsoft.com/office/powerpoint/2010/main" val="106551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353397"/>
            <a:ext cx="9720072" cy="921611"/>
          </a:xfrm>
        </p:spPr>
        <p:txBody>
          <a:bodyPr/>
          <a:lstStyle/>
          <a:p>
            <a:r>
              <a:rPr lang="es-CL" dirty="0"/>
              <a:t>Nobleza: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275008"/>
            <a:ext cx="10592615" cy="2202288"/>
          </a:xfrm>
        </p:spPr>
        <p:txBody>
          <a:bodyPr>
            <a:noAutofit/>
          </a:bodyPr>
          <a:lstStyle/>
          <a:p>
            <a:pPr algn="just"/>
            <a:r>
              <a:rPr lang="es-CL" sz="3200" dirty="0">
                <a:solidFill>
                  <a:srgbClr val="FF0000"/>
                </a:solidFill>
              </a:rPr>
              <a:t>Son </a:t>
            </a:r>
            <a:r>
              <a:rPr lang="es-CL" sz="3200" b="1" dirty="0">
                <a:solidFill>
                  <a:srgbClr val="FF0000"/>
                </a:solidFill>
              </a:rPr>
              <a:t>provenientes de familias fundadoras </a:t>
            </a:r>
            <a:r>
              <a:rPr lang="es-CL" sz="3200" dirty="0"/>
              <a:t>de las ciudades Mayas.</a:t>
            </a:r>
          </a:p>
          <a:p>
            <a:pPr algn="just"/>
            <a:r>
              <a:rPr lang="es-CL" sz="3200" b="1" dirty="0">
                <a:solidFill>
                  <a:srgbClr val="FF0000"/>
                </a:solidFill>
              </a:rPr>
              <a:t>Cumplían roles como funcionarios o administrativos del reino</a:t>
            </a:r>
            <a:r>
              <a:rPr lang="es-CL" sz="3200" b="1" dirty="0"/>
              <a:t>. </a:t>
            </a:r>
            <a:r>
              <a:rPr lang="es-CL" sz="3200" b="1" dirty="0">
                <a:solidFill>
                  <a:srgbClr val="FF0000"/>
                </a:solidFill>
              </a:rPr>
              <a:t>Eran los principales hombres del ejercito Maya</a:t>
            </a:r>
            <a:r>
              <a:rPr lang="es-CL" sz="32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38" y="3635479"/>
            <a:ext cx="8553053" cy="30919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160691" y="5310232"/>
            <a:ext cx="1456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i="1" dirty="0"/>
              <a:t>Vaso Maya, Museo </a:t>
            </a:r>
            <a:r>
              <a:rPr lang="es-CL" i="1" dirty="0" err="1"/>
              <a:t>Kimbell</a:t>
            </a:r>
            <a:r>
              <a:rPr lang="es-CL" i="1" dirty="0"/>
              <a:t> de Fort Worth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8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95854"/>
          </a:xfrm>
        </p:spPr>
        <p:txBody>
          <a:bodyPr/>
          <a:lstStyle/>
          <a:p>
            <a:pPr algn="ctr"/>
            <a:r>
              <a:rPr lang="es-CL" dirty="0"/>
              <a:t>Comerciantes.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481071"/>
            <a:ext cx="9729731" cy="4828290"/>
          </a:xfrm>
        </p:spPr>
        <p:txBody>
          <a:bodyPr>
            <a:noAutofit/>
          </a:bodyPr>
          <a:lstStyle/>
          <a:p>
            <a:pPr algn="just"/>
            <a:r>
              <a:rPr lang="es-CL" sz="4000" dirty="0"/>
              <a:t>Los Comerciantes ocupaban un lugar muy importante dentro de la sociedad Maya.</a:t>
            </a:r>
          </a:p>
          <a:p>
            <a:pPr algn="just"/>
            <a:r>
              <a:rPr lang="es-CL" sz="4000" dirty="0"/>
              <a:t>Eran los </a:t>
            </a:r>
            <a:r>
              <a:rPr lang="es-CL" sz="4000" b="1" dirty="0">
                <a:solidFill>
                  <a:srgbClr val="FF0000"/>
                </a:solidFill>
              </a:rPr>
              <a:t>encargados de abastecer de productos distantes y lujosos a la población y por sobre todo a la nobleza</a:t>
            </a:r>
            <a:r>
              <a:rPr lang="es-CL" sz="4000" dirty="0"/>
              <a:t>.</a:t>
            </a:r>
          </a:p>
          <a:p>
            <a:pPr algn="just"/>
            <a:r>
              <a:rPr lang="es-CL" sz="4000" dirty="0"/>
              <a:t>También </a:t>
            </a:r>
            <a:r>
              <a:rPr lang="es-CL" sz="4000" b="1" dirty="0">
                <a:solidFill>
                  <a:srgbClr val="FF0000"/>
                </a:solidFill>
              </a:rPr>
              <a:t>eran</a:t>
            </a:r>
            <a:r>
              <a:rPr lang="es-CL" sz="4000" b="1" dirty="0"/>
              <a:t> </a:t>
            </a:r>
            <a:r>
              <a:rPr lang="es-CL" sz="4000" b="1" dirty="0">
                <a:solidFill>
                  <a:srgbClr val="FF0000"/>
                </a:solidFill>
              </a:rPr>
              <a:t>exploradores de nuevos territorios o rutas comerciales</a:t>
            </a:r>
            <a:r>
              <a:rPr lang="es-CL" sz="4000" b="1" dirty="0"/>
              <a:t>, </a:t>
            </a:r>
            <a:r>
              <a:rPr lang="es-CL" sz="4000" b="1" dirty="0">
                <a:solidFill>
                  <a:srgbClr val="FF0000"/>
                </a:solidFill>
              </a:rPr>
              <a:t>o como espías de su reino</a:t>
            </a:r>
            <a:r>
              <a:rPr lang="es-CL" sz="4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06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552" y="185971"/>
            <a:ext cx="9720072" cy="1089038"/>
          </a:xfrm>
        </p:spPr>
        <p:txBody>
          <a:bodyPr/>
          <a:lstStyle/>
          <a:p>
            <a:r>
              <a:rPr lang="es-CL" dirty="0"/>
              <a:t>Pueblo.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6552" y="1275009"/>
            <a:ext cx="7025168" cy="5447764"/>
          </a:xfrm>
        </p:spPr>
        <p:txBody>
          <a:bodyPr>
            <a:normAutofit/>
          </a:bodyPr>
          <a:lstStyle/>
          <a:p>
            <a:pPr algn="just"/>
            <a:r>
              <a:rPr lang="es-CL" sz="3200" dirty="0"/>
              <a:t>Era la </a:t>
            </a:r>
            <a:r>
              <a:rPr lang="es-CL" sz="3200" b="1" dirty="0">
                <a:solidFill>
                  <a:srgbClr val="FF0000"/>
                </a:solidFill>
              </a:rPr>
              <a:t>gran mayoría de la población Maya</a:t>
            </a:r>
            <a:r>
              <a:rPr lang="es-CL" sz="3200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s-CL" sz="3200" dirty="0"/>
              <a:t>Eran los </a:t>
            </a:r>
            <a:r>
              <a:rPr lang="es-CL" sz="3200" b="1" dirty="0">
                <a:solidFill>
                  <a:srgbClr val="FF0000"/>
                </a:solidFill>
              </a:rPr>
              <a:t>encargados de realizar el cultivo, y la producción de todos los bienes </a:t>
            </a:r>
            <a:r>
              <a:rPr lang="es-CL" sz="3200" dirty="0"/>
              <a:t>que la sociedad Maya consumía.</a:t>
            </a:r>
          </a:p>
          <a:p>
            <a:pPr algn="just"/>
            <a:r>
              <a:rPr lang="es-CL" sz="3200" dirty="0"/>
              <a:t>Entre sus </a:t>
            </a:r>
            <a:r>
              <a:rPr lang="es-CL" sz="3200" b="1" dirty="0"/>
              <a:t>filas </a:t>
            </a:r>
            <a:r>
              <a:rPr lang="es-CL" sz="3200" b="1" dirty="0">
                <a:solidFill>
                  <a:srgbClr val="FF0000"/>
                </a:solidFill>
              </a:rPr>
              <a:t>también se encuentran artesanos, los cuales crean una serie de utensilios para la sociedad</a:t>
            </a:r>
            <a:r>
              <a:rPr lang="es-CL" sz="3200" dirty="0">
                <a:solidFill>
                  <a:srgbClr val="FF0000"/>
                </a:solidFill>
              </a:rPr>
              <a:t>, </a:t>
            </a:r>
            <a:r>
              <a:rPr lang="es-CL" sz="3200" dirty="0"/>
              <a:t>como ropa, vasijas, herramientas, entre otras. </a:t>
            </a:r>
          </a:p>
          <a:p>
            <a:pPr algn="just"/>
            <a:r>
              <a:rPr lang="es-CL" sz="3200" b="1" dirty="0">
                <a:solidFill>
                  <a:srgbClr val="FF0000"/>
                </a:solidFill>
              </a:rPr>
              <a:t>Pagaban tributos </a:t>
            </a:r>
            <a:r>
              <a:rPr lang="es-CL" sz="3200" dirty="0"/>
              <a:t>a la sociedad.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46" y="2194958"/>
            <a:ext cx="3642960" cy="26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48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Tecnología y subsistencia en la civilización Maya:</a:t>
            </a:r>
            <a:endParaRPr lang="es-CL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5895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313922"/>
          </a:xfrm>
        </p:spPr>
        <p:txBody>
          <a:bodyPr>
            <a:normAutofit/>
          </a:bodyPr>
          <a:lstStyle/>
          <a:p>
            <a:r>
              <a:rPr lang="es-CL" sz="6600" u="sng" dirty="0"/>
              <a:t>Objetivo de la clase: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/>
          <a:lstStyle/>
          <a:p>
            <a:pPr marL="0" indent="0" algn="just">
              <a:buNone/>
            </a:pPr>
            <a:r>
              <a:rPr lang="es-CL" sz="6000" dirty="0">
                <a:solidFill>
                  <a:srgbClr val="FF0000"/>
                </a:solidFill>
              </a:rPr>
              <a:t>Identificar las formas de tecnología Maya y su relación con el medio geográfico.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9601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Las civilización Maya y el medio ambiente: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893194"/>
            <a:ext cx="9720073" cy="4416166"/>
          </a:xfrm>
        </p:spPr>
        <p:txBody>
          <a:bodyPr>
            <a:normAutofit/>
          </a:bodyPr>
          <a:lstStyle/>
          <a:p>
            <a:pPr algn="just"/>
            <a:r>
              <a:rPr lang="es-CL" sz="2800" dirty="0"/>
              <a:t>Los Mayas como cualquier civilización </a:t>
            </a:r>
            <a:r>
              <a:rPr lang="es-CL" sz="2800" b="1" dirty="0">
                <a:solidFill>
                  <a:srgbClr val="FF0000"/>
                </a:solidFill>
              </a:rPr>
              <a:t>usaron el medio para subsistir, y generaron sus propios métodos</a:t>
            </a:r>
            <a:r>
              <a:rPr lang="es-CL" sz="2800" dirty="0"/>
              <a:t> y herramientas </a:t>
            </a:r>
            <a:r>
              <a:rPr lang="es-CL" sz="2800" b="1" dirty="0">
                <a:solidFill>
                  <a:srgbClr val="FF0000"/>
                </a:solidFill>
              </a:rPr>
              <a:t>para la cosecha</a:t>
            </a:r>
            <a:r>
              <a:rPr lang="es-CL" sz="2800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s-CL" sz="2800" dirty="0"/>
              <a:t>El </a:t>
            </a:r>
            <a:r>
              <a:rPr lang="es-CL" sz="2800" b="1" dirty="0">
                <a:solidFill>
                  <a:srgbClr val="FF0000"/>
                </a:solidFill>
              </a:rPr>
              <a:t>método se conoce como MILPA </a:t>
            </a:r>
            <a:r>
              <a:rPr lang="es-CL" sz="2800" dirty="0"/>
              <a:t>el cual consiste en la </a:t>
            </a:r>
            <a:r>
              <a:rPr lang="es-CL" sz="2800" b="1" dirty="0">
                <a:solidFill>
                  <a:srgbClr val="FF0000"/>
                </a:solidFill>
              </a:rPr>
              <a:t>separación de la tierra en parcelas</a:t>
            </a:r>
            <a:r>
              <a:rPr lang="es-CL" sz="2800" dirty="0"/>
              <a:t>, las cuales son cultivadas con diversos tipos de cultivos de la zona.</a:t>
            </a:r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  <a:p>
            <a:pPr marL="0" indent="0" algn="just">
              <a:buNone/>
            </a:pPr>
            <a:endParaRPr lang="es-C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83" y="4241127"/>
            <a:ext cx="2846639" cy="22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8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57218"/>
          </a:xfrm>
        </p:spPr>
        <p:txBody>
          <a:bodyPr/>
          <a:lstStyle/>
          <a:p>
            <a:r>
              <a:rPr lang="es-CL" dirty="0"/>
              <a:t>¿PERO COMO SE PREPARABA LA TIERRA?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532586"/>
            <a:ext cx="9720073" cy="4776774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rgbClr val="FF0000"/>
                </a:solidFill>
              </a:rPr>
              <a:t>La técnica de cosecha Maya es conocida como método de ROZA</a:t>
            </a:r>
            <a:r>
              <a:rPr lang="es-CL" sz="3200" dirty="0"/>
              <a:t>. Este método consistía en </a:t>
            </a:r>
            <a:r>
              <a:rPr lang="es-CL" sz="3200" dirty="0">
                <a:solidFill>
                  <a:srgbClr val="FF0000"/>
                </a:solidFill>
              </a:rPr>
              <a:t>tres simples pasos:</a:t>
            </a:r>
          </a:p>
          <a:p>
            <a:endParaRPr lang="es-CL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sz="3200" b="1" dirty="0">
                <a:solidFill>
                  <a:srgbClr val="FF0000"/>
                </a:solidFill>
              </a:rPr>
              <a:t>1- Talar los arboles de una zona de la selva.</a:t>
            </a:r>
          </a:p>
          <a:p>
            <a:pPr marL="0" indent="0">
              <a:buNone/>
            </a:pPr>
            <a:r>
              <a:rPr lang="es-CL" sz="3200" b="1" dirty="0">
                <a:solidFill>
                  <a:srgbClr val="FF0000"/>
                </a:solidFill>
              </a:rPr>
              <a:t>2- Quemar los arboles para usar la ceniza como abono.</a:t>
            </a:r>
          </a:p>
          <a:p>
            <a:pPr marL="0" indent="0">
              <a:buNone/>
            </a:pPr>
            <a:r>
              <a:rPr lang="es-CL" sz="3200" b="1" dirty="0">
                <a:solidFill>
                  <a:srgbClr val="FF0000"/>
                </a:solidFill>
              </a:rPr>
              <a:t>3-Separ la tierra en Milpas y luego cosechar.</a:t>
            </a:r>
          </a:p>
        </p:txBody>
      </p:sp>
    </p:spTree>
    <p:extLst>
      <p:ext uri="{BB962C8B-B14F-4D97-AF65-F5344CB8AC3E}">
        <p14:creationId xmlns:p14="http://schemas.microsoft.com/office/powerpoint/2010/main" val="2061517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67" y="895288"/>
            <a:ext cx="8526996" cy="4756615"/>
          </a:xfrm>
        </p:spPr>
      </p:pic>
    </p:spTree>
    <p:extLst>
      <p:ext uri="{BB962C8B-B14F-4D97-AF65-F5344CB8AC3E}">
        <p14:creationId xmlns:p14="http://schemas.microsoft.com/office/powerpoint/2010/main" val="3998156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3337" y="5063052"/>
            <a:ext cx="7867886" cy="1403062"/>
          </a:xfrm>
        </p:spPr>
        <p:txBody>
          <a:bodyPr>
            <a:normAutofit/>
          </a:bodyPr>
          <a:lstStyle/>
          <a:p>
            <a:pPr algn="just"/>
            <a:r>
              <a:rPr lang="es-CL" b="1" dirty="0">
                <a:solidFill>
                  <a:schemeClr val="tx1"/>
                </a:solidFill>
              </a:rPr>
              <a:t>La Civilización Maya y su Religión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69234" y="4825405"/>
            <a:ext cx="3622766" cy="1862778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¿De qué forma la religión afectaba a la población mayases su vida diaria?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Cristobal\Desktop\Guias de Fuentes\PPT Unidad IV - Septimo\calendario-maya-2-62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4588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28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682579"/>
            <a:ext cx="9720072" cy="1031921"/>
          </a:xfrm>
        </p:spPr>
        <p:txBody>
          <a:bodyPr>
            <a:normAutofit/>
          </a:bodyPr>
          <a:lstStyle/>
          <a:p>
            <a:pPr algn="ctr"/>
            <a:r>
              <a:rPr lang="es-C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idiomas.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714501"/>
            <a:ext cx="9720073" cy="5143499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800" b="1" dirty="0"/>
              <a:t>Además del español e incluso el ingles, </a:t>
            </a:r>
            <a:r>
              <a:rPr lang="es-CL" sz="2800" b="1" dirty="0">
                <a:solidFill>
                  <a:srgbClr val="FF0000"/>
                </a:solidFill>
              </a:rPr>
              <a:t>existen múltiples idiomas de un origen indígena que hasta el día de hoy son practicados</a:t>
            </a:r>
            <a:r>
              <a:rPr lang="es-CL" sz="2800" b="1" dirty="0"/>
              <a:t> y hablados en ciertas partes de Chile, u otros países de nuestro continente.</a:t>
            </a:r>
          </a:p>
          <a:p>
            <a:pPr algn="just"/>
            <a:r>
              <a:rPr lang="es-CL" sz="2800" b="1" dirty="0">
                <a:solidFill>
                  <a:srgbClr val="FF0000"/>
                </a:solidFill>
              </a:rPr>
              <a:t>Incluso en el español hay muchas palabras que son de origen indígena, algunas de estas son</a:t>
            </a:r>
            <a:r>
              <a:rPr lang="es-CL" sz="2800" b="1" dirty="0"/>
              <a:t>: </a:t>
            </a:r>
          </a:p>
          <a:p>
            <a:pPr algn="just"/>
            <a:r>
              <a:rPr lang="es-CL" sz="2800" dirty="0"/>
              <a:t>“Guagua”, “Pilucho”, “Guaren”, “</a:t>
            </a:r>
            <a:r>
              <a:rPr lang="es-CL" sz="2800" dirty="0" err="1"/>
              <a:t>Colo</a:t>
            </a:r>
            <a:r>
              <a:rPr lang="es-CL" sz="2800" dirty="0"/>
              <a:t> </a:t>
            </a:r>
            <a:r>
              <a:rPr lang="es-CL" sz="2800" dirty="0" err="1"/>
              <a:t>Colo</a:t>
            </a:r>
            <a:r>
              <a:rPr lang="es-CL" sz="2800" dirty="0"/>
              <a:t>”, “</a:t>
            </a:r>
            <a:r>
              <a:rPr lang="es-CL" sz="2800" dirty="0" err="1"/>
              <a:t>Charquican</a:t>
            </a:r>
            <a:r>
              <a:rPr lang="es-CL" sz="2800" dirty="0"/>
              <a:t>”, “Yapa” (Mapudungun, Mapuche).</a:t>
            </a:r>
          </a:p>
          <a:p>
            <a:pPr algn="just"/>
            <a:r>
              <a:rPr lang="es-CL" sz="2800" dirty="0"/>
              <a:t>“Aguacate”, “Guacamole”, “Cacao”, “Chocolate”, “Chile” (</a:t>
            </a:r>
            <a:r>
              <a:rPr lang="es-CL" sz="2800" dirty="0" err="1"/>
              <a:t>Nahualt</a:t>
            </a:r>
            <a:r>
              <a:rPr lang="es-CL" sz="2800" dirty="0"/>
              <a:t>, Azteca). </a:t>
            </a:r>
          </a:p>
          <a:p>
            <a:pPr algn="just"/>
            <a:r>
              <a:rPr lang="es-CL" sz="2800" dirty="0"/>
              <a:t>“Choclo”, “Papa”, “Coca”, “Cóndor”, “Cochayuyo” (Quechua, Quechuas)</a:t>
            </a:r>
          </a:p>
          <a:p>
            <a:pPr algn="just"/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191643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5163" y="714103"/>
            <a:ext cx="9302688" cy="910107"/>
          </a:xfrm>
        </p:spPr>
        <p:txBody>
          <a:bodyPr>
            <a:noAutofit/>
          </a:bodyPr>
          <a:lstStyle/>
          <a:p>
            <a:pPr algn="ctr"/>
            <a:r>
              <a:rPr lang="es-CL" sz="8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DE LA CLASE.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906073"/>
            <a:ext cx="10465283" cy="4521655"/>
          </a:xfrm>
        </p:spPr>
        <p:txBody>
          <a:bodyPr/>
          <a:lstStyle/>
          <a:p>
            <a:pPr marL="0" indent="0" algn="just">
              <a:buNone/>
            </a:pPr>
            <a:r>
              <a:rPr lang="es-CL" sz="7200" b="1" dirty="0">
                <a:solidFill>
                  <a:srgbClr val="FF0000"/>
                </a:solidFill>
              </a:rPr>
              <a:t>Caracterizar los principales elementos de la religión Maya y su impacto en la </a:t>
            </a:r>
            <a:r>
              <a:rPr lang="es-CL" sz="6600" b="1" dirty="0">
                <a:solidFill>
                  <a:srgbClr val="FF0000"/>
                </a:solidFill>
              </a:rPr>
              <a:t>sociedad</a:t>
            </a:r>
            <a:r>
              <a:rPr lang="es-CL" sz="7200" b="1" dirty="0">
                <a:solidFill>
                  <a:srgbClr val="FF0000"/>
                </a:solidFill>
              </a:rPr>
              <a:t>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4615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1127" y="566569"/>
            <a:ext cx="8596668" cy="1013138"/>
          </a:xfrm>
        </p:spPr>
        <p:txBody>
          <a:bodyPr>
            <a:normAutofit/>
          </a:bodyPr>
          <a:lstStyle/>
          <a:p>
            <a:pPr algn="ctr"/>
            <a:r>
              <a:rPr lang="es-CL" sz="4800" u="sng" dirty="0">
                <a:solidFill>
                  <a:schemeClr val="tx1"/>
                </a:solidFill>
              </a:rPr>
              <a:t>LA RELGIÓN MAYA.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4915" y="1616223"/>
            <a:ext cx="9213641" cy="4418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200" dirty="0">
                <a:solidFill>
                  <a:srgbClr val="FF0000"/>
                </a:solidFill>
              </a:rPr>
              <a:t>La</a:t>
            </a:r>
            <a:r>
              <a:rPr lang="es-CL" sz="3200" dirty="0"/>
              <a:t> </a:t>
            </a:r>
            <a:r>
              <a:rPr lang="es-CL" sz="3200" dirty="0">
                <a:solidFill>
                  <a:srgbClr val="FF0000"/>
                </a:solidFill>
              </a:rPr>
              <a:t>sociedad Maya era </a:t>
            </a:r>
            <a:r>
              <a:rPr lang="es-CL" sz="3200" dirty="0">
                <a:solidFill>
                  <a:schemeClr val="tx1"/>
                </a:solidFill>
              </a:rPr>
              <a:t>una</a:t>
            </a:r>
            <a:r>
              <a:rPr lang="es-CL" sz="3200" dirty="0"/>
              <a:t> </a:t>
            </a:r>
            <a:r>
              <a:rPr lang="es-CL" sz="3200" b="1" dirty="0">
                <a:solidFill>
                  <a:srgbClr val="FF0000"/>
                </a:solidFill>
              </a:rPr>
              <a:t>de tipo Teocéntrico</a:t>
            </a:r>
            <a:r>
              <a:rPr lang="es-CL" sz="3200" dirty="0"/>
              <a:t>. </a:t>
            </a:r>
            <a:r>
              <a:rPr lang="es-CL" sz="3200" dirty="0">
                <a:solidFill>
                  <a:schemeClr val="tx1"/>
                </a:solidFill>
              </a:rPr>
              <a:t>En esta sociedad </a:t>
            </a:r>
            <a:r>
              <a:rPr lang="es-CL" sz="3200" dirty="0">
                <a:solidFill>
                  <a:srgbClr val="FF0000"/>
                </a:solidFill>
              </a:rPr>
              <a:t>los dioses </a:t>
            </a:r>
            <a:r>
              <a:rPr lang="es-CL" sz="3200" dirty="0">
                <a:solidFill>
                  <a:schemeClr val="tx1"/>
                </a:solidFill>
              </a:rPr>
              <a:t>ocupaban un lugar importante, ya que </a:t>
            </a:r>
            <a:r>
              <a:rPr lang="es-CL" sz="3200" b="1" dirty="0">
                <a:solidFill>
                  <a:srgbClr val="FF0000"/>
                </a:solidFill>
              </a:rPr>
              <a:t>eran creadores del mundo, de los hombres, y se relacionaban con los humanos de forma constante</a:t>
            </a:r>
            <a:r>
              <a:rPr lang="es-CL" sz="3200" b="1" dirty="0"/>
              <a:t> </a:t>
            </a:r>
            <a:r>
              <a:rPr lang="es-CL" sz="3200" dirty="0">
                <a:solidFill>
                  <a:schemeClr val="tx1"/>
                </a:solidFill>
              </a:rPr>
              <a:t>(administraban alimento, castigaban, influenciaban el clima, etc.) </a:t>
            </a:r>
          </a:p>
          <a:p>
            <a:pPr marL="0" indent="0" algn="just">
              <a:buNone/>
            </a:pPr>
            <a:endParaRPr lang="es-CL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CL" sz="3200" dirty="0">
                <a:solidFill>
                  <a:schemeClr val="tx1"/>
                </a:solidFill>
              </a:rPr>
              <a:t>Para la sociedad Maya, </a:t>
            </a:r>
            <a:r>
              <a:rPr lang="es-CL" sz="3200" b="1" dirty="0">
                <a:solidFill>
                  <a:srgbClr val="FF0000"/>
                </a:solidFill>
              </a:rPr>
              <a:t>todos los elementos que componen el mundo son seres animados</a:t>
            </a:r>
            <a:r>
              <a:rPr lang="es-CL" sz="3200" dirty="0">
                <a:solidFill>
                  <a:schemeClr val="tx1"/>
                </a:solidFill>
              </a:rPr>
              <a:t> o tienen vida. </a:t>
            </a:r>
            <a:endParaRPr lang="es-C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75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0674" y="453362"/>
            <a:ext cx="8596668" cy="884349"/>
          </a:xfrm>
        </p:spPr>
        <p:txBody>
          <a:bodyPr>
            <a:normAutofit/>
          </a:bodyPr>
          <a:lstStyle/>
          <a:p>
            <a:pPr algn="ctr"/>
            <a:r>
              <a:rPr lang="es-CL" sz="4400" b="1" u="sng" dirty="0">
                <a:solidFill>
                  <a:schemeClr val="tx1"/>
                </a:solidFill>
              </a:rPr>
              <a:t>LA PERCEPCIÓN DEL TIEMPO.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4006" y="1500313"/>
            <a:ext cx="9561370" cy="47493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>
                <a:solidFill>
                  <a:schemeClr val="tx1"/>
                </a:solidFill>
              </a:rPr>
              <a:t>Todas las culturas perciben el tiempo de forma diferente. En el caso de </a:t>
            </a:r>
            <a:r>
              <a:rPr lang="es-CL" sz="3200" dirty="0">
                <a:solidFill>
                  <a:srgbClr val="C00000"/>
                </a:solidFill>
              </a:rPr>
              <a:t>los Mayas</a:t>
            </a:r>
            <a:r>
              <a:rPr lang="es-CL" sz="3200" dirty="0">
                <a:solidFill>
                  <a:schemeClr val="tx1"/>
                </a:solidFill>
              </a:rPr>
              <a:t>, estos </a:t>
            </a:r>
            <a:r>
              <a:rPr lang="es-CL" sz="3200" dirty="0">
                <a:solidFill>
                  <a:srgbClr val="C00000"/>
                </a:solidFill>
              </a:rPr>
              <a:t>elaboraron un calendario complejo</a:t>
            </a:r>
            <a:r>
              <a:rPr lang="es-CL" sz="3200" dirty="0">
                <a:solidFill>
                  <a:schemeClr val="tx1"/>
                </a:solidFill>
              </a:rPr>
              <a:t>, el  cual </a:t>
            </a:r>
            <a:r>
              <a:rPr lang="es-CL" sz="3200" dirty="0">
                <a:solidFill>
                  <a:srgbClr val="C00000"/>
                </a:solidFill>
              </a:rPr>
              <a:t>era  dividió en dos ciclos</a:t>
            </a:r>
            <a:r>
              <a:rPr lang="es-CL" sz="3200" dirty="0">
                <a:solidFill>
                  <a:schemeClr val="tx1"/>
                </a:solidFill>
              </a:rPr>
              <a:t>, </a:t>
            </a:r>
            <a:r>
              <a:rPr lang="es-CL" sz="3200" dirty="0">
                <a:solidFill>
                  <a:srgbClr val="C00000"/>
                </a:solidFill>
              </a:rPr>
              <a:t>uno correspondiente al tiempo humano y otro correspondiente al tiempo divino.</a:t>
            </a:r>
          </a:p>
          <a:p>
            <a:pPr marL="0" indent="0" algn="just">
              <a:buNone/>
            </a:pPr>
            <a:r>
              <a:rPr lang="es-CL" sz="3200" dirty="0">
                <a:solidFill>
                  <a:schemeClr val="tx1"/>
                </a:solidFill>
              </a:rPr>
              <a:t>Por último y a diferencia de los cristianos, </a:t>
            </a:r>
            <a:r>
              <a:rPr lang="es-CL" sz="3200" b="1" dirty="0">
                <a:solidFill>
                  <a:srgbClr val="C00000"/>
                </a:solidFill>
              </a:rPr>
              <a:t>los Mayas entendían el tiempo de forma cíclica y no lineal. </a:t>
            </a:r>
          </a:p>
          <a:p>
            <a:pPr algn="just"/>
            <a:endParaRPr lang="es-CL" sz="3200" dirty="0">
              <a:solidFill>
                <a:srgbClr val="C00000"/>
              </a:solidFill>
            </a:endParaRPr>
          </a:p>
          <a:p>
            <a:pPr algn="ctr"/>
            <a:r>
              <a:rPr lang="es-CL" sz="3200" b="1" i="1" dirty="0">
                <a:solidFill>
                  <a:schemeClr val="tx1"/>
                </a:solidFill>
              </a:rPr>
              <a:t>¿A que nos referimos con tiempo lineal y tiempo ciclo?</a:t>
            </a:r>
          </a:p>
          <a:p>
            <a:pPr marL="0" indent="0" algn="just">
              <a:buNone/>
            </a:pPr>
            <a:endParaRPr lang="es-CL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26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1375179"/>
            <a:ext cx="11256135" cy="37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6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3098" y="824753"/>
            <a:ext cx="8596668" cy="845713"/>
          </a:xfrm>
        </p:spPr>
        <p:txBody>
          <a:bodyPr>
            <a:normAutofit/>
          </a:bodyPr>
          <a:lstStyle/>
          <a:p>
            <a:pPr algn="ctr"/>
            <a:r>
              <a:rPr lang="es-CL" sz="4800" b="1" u="sng" dirty="0">
                <a:solidFill>
                  <a:schemeClr val="tx1"/>
                </a:solidFill>
              </a:rPr>
              <a:t>EL SACRIFICIO.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764" y="2000922"/>
            <a:ext cx="6884893" cy="4296890"/>
          </a:xfrm>
        </p:spPr>
        <p:txBody>
          <a:bodyPr>
            <a:noAutofit/>
          </a:bodyPr>
          <a:lstStyle/>
          <a:p>
            <a:pPr algn="just"/>
            <a:r>
              <a:rPr lang="es-CL" sz="2800" dirty="0"/>
              <a:t>El </a:t>
            </a:r>
            <a:r>
              <a:rPr lang="es-CL" sz="2800" b="1" dirty="0">
                <a:solidFill>
                  <a:srgbClr val="FF0000"/>
                </a:solidFill>
              </a:rPr>
              <a:t>sacrificio ritual tiene como función </a:t>
            </a:r>
            <a:r>
              <a:rPr lang="es-CL" sz="2800" dirty="0"/>
              <a:t>en la sociedad maya, </a:t>
            </a:r>
            <a:r>
              <a:rPr lang="es-CL" sz="2800" b="1" dirty="0">
                <a:solidFill>
                  <a:srgbClr val="FF0000"/>
                </a:solidFill>
              </a:rPr>
              <a:t>mantener el orden del cosmos mediante la ofrenda a los dioses.</a:t>
            </a:r>
          </a:p>
          <a:p>
            <a:pPr algn="just"/>
            <a:r>
              <a:rPr lang="es-CL" sz="2800" dirty="0">
                <a:solidFill>
                  <a:srgbClr val="FF0000"/>
                </a:solidFill>
              </a:rPr>
              <a:t>La </a:t>
            </a:r>
            <a:r>
              <a:rPr lang="es-CL" sz="2800" b="1" dirty="0">
                <a:solidFill>
                  <a:srgbClr val="FF0000"/>
                </a:solidFill>
              </a:rPr>
              <a:t>sangre es la ofrenda por excelencia</a:t>
            </a:r>
            <a:r>
              <a:rPr lang="es-CL" sz="2800" b="1" dirty="0"/>
              <a:t> </a:t>
            </a:r>
            <a:r>
              <a:rPr lang="es-CL" sz="2800" dirty="0"/>
              <a:t>que pueden ofrecer los humanos a los dioses, </a:t>
            </a:r>
            <a:r>
              <a:rPr lang="es-CL" sz="2800" b="1" dirty="0">
                <a:solidFill>
                  <a:srgbClr val="FF0000"/>
                </a:solidFill>
              </a:rPr>
              <a:t>debido a que es el liquido que representa a la vida </a:t>
            </a:r>
            <a:r>
              <a:rPr lang="es-CL" sz="2800" dirty="0"/>
              <a:t>misma.</a:t>
            </a:r>
          </a:p>
          <a:p>
            <a:pPr algn="just"/>
            <a:r>
              <a:rPr lang="es-CL" sz="2800" dirty="0">
                <a:solidFill>
                  <a:schemeClr val="tx1"/>
                </a:solidFill>
              </a:rPr>
              <a:t>De esta forma </a:t>
            </a:r>
            <a:r>
              <a:rPr lang="es-CL" sz="2800" b="1" dirty="0">
                <a:solidFill>
                  <a:srgbClr val="FF0000"/>
                </a:solidFill>
              </a:rPr>
              <a:t>los humanos aseguraban su supervivencia en el mundo</a:t>
            </a:r>
            <a:r>
              <a:rPr lang="es-CL" sz="2800" dirty="0"/>
              <a:t>, ya que </a:t>
            </a:r>
            <a:r>
              <a:rPr lang="es-CL" sz="2800" b="1" dirty="0">
                <a:solidFill>
                  <a:srgbClr val="FF0000"/>
                </a:solidFill>
              </a:rPr>
              <a:t>si no realizaban los dioses se podían enfurecer y castigar. 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95" y="2517288"/>
            <a:ext cx="3644606" cy="27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8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280323"/>
            <a:ext cx="7766936" cy="2930374"/>
          </a:xfrm>
        </p:spPr>
        <p:txBody>
          <a:bodyPr>
            <a:normAutofit/>
          </a:bodyPr>
          <a:lstStyle/>
          <a:p>
            <a:r>
              <a:rPr lang="es-CL" sz="5400" b="1" dirty="0"/>
              <a:t>Tecnología y subsistencia en la civilización Azteca</a:t>
            </a:r>
            <a:endParaRPr lang="es-CL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91302" y="4872446"/>
            <a:ext cx="3160585" cy="1828800"/>
          </a:xfrm>
        </p:spPr>
        <p:txBody>
          <a:bodyPr>
            <a:normAutofit lnSpcReduction="10000"/>
          </a:bodyPr>
          <a:lstStyle/>
          <a:p>
            <a:pPr algn="ctr"/>
            <a:endParaRPr lang="es-ES" sz="2400" i="1" dirty="0">
              <a:solidFill>
                <a:schemeClr val="tx1"/>
              </a:solidFill>
            </a:endParaRPr>
          </a:p>
          <a:p>
            <a:pPr algn="ctr"/>
            <a:r>
              <a:rPr lang="es-ES" sz="2400" i="1" dirty="0">
                <a:solidFill>
                  <a:schemeClr val="tx1"/>
                </a:solidFill>
              </a:rPr>
              <a:t>¿De qué manera los y toda una sociedad en medio del Lago Texcoco? </a:t>
            </a:r>
            <a:endParaRPr lang="es-CL" sz="2400" dirty="0">
              <a:solidFill>
                <a:schemeClr val="tx1"/>
              </a:solidFill>
            </a:endParaRPr>
          </a:p>
          <a:p>
            <a:r>
              <a:rPr lang="es-CL" dirty="0"/>
              <a:t> </a:t>
            </a:r>
          </a:p>
          <a:p>
            <a:pPr algn="just"/>
            <a:endParaRPr lang="es-CL" dirty="0"/>
          </a:p>
        </p:txBody>
      </p:sp>
      <p:pic>
        <p:nvPicPr>
          <p:cNvPr id="3074" name="Picture 2" descr="C:\Users\Cristobal\Desktop\Guias de Fuentes\PPT Unidad IV - Septimo\sitio-de-tenochtit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665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998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356" y="896984"/>
            <a:ext cx="9211250" cy="961623"/>
          </a:xfrm>
        </p:spPr>
        <p:txBody>
          <a:bodyPr>
            <a:noAutofit/>
          </a:bodyPr>
          <a:lstStyle/>
          <a:p>
            <a:pPr algn="ctr"/>
            <a:r>
              <a:rPr lang="es-CL" sz="8000" b="1" u="sng" dirty="0">
                <a:solidFill>
                  <a:schemeClr val="tx1"/>
                </a:solidFill>
              </a:rPr>
              <a:t>OBJETIVO DE LA CLASE</a:t>
            </a:r>
            <a:r>
              <a:rPr lang="es-CL" sz="6000" b="1" u="sng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3945" y="2076994"/>
            <a:ext cx="9720073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las formas de tecnología Azteca y su relación con el medio geográfico.</a:t>
            </a:r>
          </a:p>
        </p:txBody>
      </p:sp>
    </p:spTree>
    <p:extLst>
      <p:ext uri="{BB962C8B-B14F-4D97-AF65-F5344CB8AC3E}">
        <p14:creationId xmlns:p14="http://schemas.microsoft.com/office/powerpoint/2010/main" val="996695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93" y="415089"/>
            <a:ext cx="6793931" cy="5095449"/>
          </a:xfrm>
        </p:spPr>
      </p:pic>
      <p:sp>
        <p:nvSpPr>
          <p:cNvPr id="5" name="CuadroTexto 4"/>
          <p:cNvSpPr txBox="1"/>
          <p:nvPr/>
        </p:nvSpPr>
        <p:spPr>
          <a:xfrm>
            <a:off x="2343955" y="6040192"/>
            <a:ext cx="676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/>
              <a:t>Recreación de Tenochtitlan, Lago Texcoco.</a:t>
            </a:r>
          </a:p>
        </p:txBody>
      </p:sp>
    </p:spTree>
    <p:extLst>
      <p:ext uri="{BB962C8B-B14F-4D97-AF65-F5344CB8AC3E}">
        <p14:creationId xmlns:p14="http://schemas.microsoft.com/office/powerpoint/2010/main" val="962953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124646" y="5931641"/>
            <a:ext cx="739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Ciudad de México, ex Tenochtitlan.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1" y="578229"/>
            <a:ext cx="7607386" cy="50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43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6731" y="691368"/>
            <a:ext cx="9844705" cy="5436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200" dirty="0">
                <a:solidFill>
                  <a:schemeClr val="tx1"/>
                </a:solidFill>
              </a:rPr>
              <a:t>Según las fuentes conocidas, </a:t>
            </a:r>
            <a:r>
              <a:rPr lang="es-CL" sz="2200" dirty="0">
                <a:solidFill>
                  <a:srgbClr val="FF0000"/>
                </a:solidFill>
              </a:rPr>
              <a:t>los antepasados de los aztecas vivían dedicados a la caza y recolección</a:t>
            </a:r>
            <a:r>
              <a:rPr lang="es-CL" sz="2200" dirty="0">
                <a:solidFill>
                  <a:schemeClr val="tx1"/>
                </a:solidFill>
              </a:rPr>
              <a:t>. </a:t>
            </a:r>
            <a:r>
              <a:rPr lang="es-CL" sz="2200" dirty="0">
                <a:solidFill>
                  <a:srgbClr val="FF0000"/>
                </a:solidFill>
              </a:rPr>
              <a:t>En el año 1168 d.C. habrían iniciado una larga migración</a:t>
            </a:r>
            <a:r>
              <a:rPr lang="es-CL" sz="2200" dirty="0">
                <a:solidFill>
                  <a:schemeClr val="tx1"/>
                </a:solidFill>
              </a:rPr>
              <a:t>  que los hizo abandonar su antiguo territorio conocidos como </a:t>
            </a:r>
            <a:r>
              <a:rPr lang="es-CL" sz="2200" dirty="0" err="1">
                <a:solidFill>
                  <a:schemeClr val="tx1"/>
                </a:solidFill>
              </a:rPr>
              <a:t>Aztlan</a:t>
            </a:r>
            <a:r>
              <a:rPr lang="es-CL" sz="2200" dirty="0">
                <a:solidFill>
                  <a:schemeClr val="tx1"/>
                </a:solidFill>
              </a:rPr>
              <a:t> (“Lugar de garzas”). </a:t>
            </a:r>
            <a:r>
              <a:rPr lang="es-CL" sz="2200" dirty="0">
                <a:solidFill>
                  <a:srgbClr val="FF0000"/>
                </a:solidFill>
              </a:rPr>
              <a:t>La formación del imperio abarca des el siglo XIII hasta el siglo XV, cuando cae a manos de fuerzas españolas e indígenas que se unen con dicho fin.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57" y="2748540"/>
            <a:ext cx="6038878" cy="34565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86873" y="6358533"/>
            <a:ext cx="222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/>
              <a:t>Bandera de México</a:t>
            </a:r>
          </a:p>
        </p:txBody>
      </p:sp>
    </p:spTree>
    <p:extLst>
      <p:ext uri="{BB962C8B-B14F-4D97-AF65-F5344CB8AC3E}">
        <p14:creationId xmlns:p14="http://schemas.microsoft.com/office/powerpoint/2010/main" val="294452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Alimentos de origen americano: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3200" dirty="0">
                <a:solidFill>
                  <a:srgbClr val="FF0000"/>
                </a:solidFill>
              </a:rPr>
              <a:t>Con la llegada de los españoles</a:t>
            </a:r>
            <a:r>
              <a:rPr lang="es-CL" sz="3200" dirty="0"/>
              <a:t>, además de la conquista y colonización, </a:t>
            </a:r>
            <a:r>
              <a:rPr lang="es-CL" sz="3200" dirty="0">
                <a:solidFill>
                  <a:srgbClr val="FF0000"/>
                </a:solidFill>
              </a:rPr>
              <a:t>se produce una serie de intercambios de productos,</a:t>
            </a:r>
            <a:r>
              <a:rPr lang="es-CL" sz="3200" dirty="0"/>
              <a:t> por lo cual, </a:t>
            </a:r>
            <a:r>
              <a:rPr lang="es-CL" sz="3200" dirty="0">
                <a:solidFill>
                  <a:srgbClr val="FF0000"/>
                </a:solidFill>
              </a:rPr>
              <a:t>muchos alimentos de origen americano son llevados a Europa</a:t>
            </a:r>
            <a:r>
              <a:rPr lang="es-CL" sz="3200" dirty="0"/>
              <a:t>. </a:t>
            </a:r>
          </a:p>
          <a:p>
            <a:pPr algn="just"/>
            <a:r>
              <a:rPr lang="es-CL" sz="3200" u="sng" dirty="0"/>
              <a:t>Algunos ejemplos son</a:t>
            </a:r>
            <a:r>
              <a:rPr lang="es-CL" sz="3200" dirty="0"/>
              <a:t>: </a:t>
            </a:r>
            <a:r>
              <a:rPr lang="es-CL" sz="3200" dirty="0">
                <a:solidFill>
                  <a:srgbClr val="FF0000"/>
                </a:solidFill>
              </a:rPr>
              <a:t>Maíz, Cacao y Chocolate, el Ají, la Papa, la Coca</a:t>
            </a:r>
            <a:r>
              <a:rPr lang="es-CL" sz="3200" dirty="0"/>
              <a:t>, entre otros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216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4913" y="156755"/>
            <a:ext cx="9303793" cy="6857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300" dirty="0">
                <a:solidFill>
                  <a:srgbClr val="FF0000"/>
                </a:solidFill>
              </a:rPr>
              <a:t>En un inicio </a:t>
            </a:r>
            <a:r>
              <a:rPr lang="es-CL" sz="2300" b="1" dirty="0">
                <a:solidFill>
                  <a:srgbClr val="FF0000"/>
                </a:solidFill>
              </a:rPr>
              <a:t>el Imperio Azteca estaba compuesta por la Triple Alianza</a:t>
            </a:r>
            <a:r>
              <a:rPr lang="es-CL" sz="2300" b="1" dirty="0">
                <a:solidFill>
                  <a:schemeClr val="tx1"/>
                </a:solidFill>
              </a:rPr>
              <a:t>, </a:t>
            </a:r>
            <a:r>
              <a:rPr lang="es-CL" sz="2300" b="1" dirty="0">
                <a:solidFill>
                  <a:srgbClr val="FF0000"/>
                </a:solidFill>
              </a:rPr>
              <a:t>conformada por las ciudades</a:t>
            </a:r>
            <a:r>
              <a:rPr lang="es-CL" sz="2300" b="1" dirty="0">
                <a:solidFill>
                  <a:schemeClr val="tx1"/>
                </a:solidFill>
              </a:rPr>
              <a:t> </a:t>
            </a:r>
            <a:r>
              <a:rPr lang="es-CL" sz="2300" dirty="0">
                <a:solidFill>
                  <a:schemeClr val="tx1"/>
                </a:solidFill>
              </a:rPr>
              <a:t>independiente </a:t>
            </a:r>
            <a:r>
              <a:rPr lang="es-CL" sz="2300" dirty="0">
                <a:solidFill>
                  <a:srgbClr val="FF0000"/>
                </a:solidFill>
              </a:rPr>
              <a:t>de </a:t>
            </a:r>
            <a:r>
              <a:rPr lang="es-CL" sz="2300" b="1" dirty="0">
                <a:solidFill>
                  <a:srgbClr val="FF0000"/>
                </a:solidFill>
              </a:rPr>
              <a:t>Texcoco, </a:t>
            </a:r>
            <a:r>
              <a:rPr lang="es-CL" sz="2300" b="1" dirty="0" err="1">
                <a:solidFill>
                  <a:srgbClr val="FF0000"/>
                </a:solidFill>
              </a:rPr>
              <a:t>Tlacopan</a:t>
            </a:r>
            <a:r>
              <a:rPr lang="es-CL" sz="2300" b="1" dirty="0">
                <a:solidFill>
                  <a:srgbClr val="FF0000"/>
                </a:solidFill>
              </a:rPr>
              <a:t> y Tenochtitlan</a:t>
            </a:r>
            <a:r>
              <a:rPr lang="es-CL" sz="2300" dirty="0">
                <a:solidFill>
                  <a:srgbClr val="FF0000"/>
                </a:solidFill>
              </a:rPr>
              <a:t>.</a:t>
            </a:r>
            <a:endParaRPr lang="es-CL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CL" sz="2600" dirty="0">
                <a:solidFill>
                  <a:srgbClr val="FF0000"/>
                </a:solidFill>
              </a:rPr>
              <a:t>A posterior será la ciudad de Tenochtitlan la que adquiere mayor poder</a:t>
            </a:r>
            <a:r>
              <a:rPr lang="es-CL" sz="2600" dirty="0">
                <a:solidFill>
                  <a:schemeClr val="tx1"/>
                </a:solidFill>
              </a:rPr>
              <a:t>, </a:t>
            </a:r>
            <a:r>
              <a:rPr lang="es-CL" sz="2600" dirty="0">
                <a:solidFill>
                  <a:srgbClr val="FF0000"/>
                </a:solidFill>
              </a:rPr>
              <a:t>mediante</a:t>
            </a:r>
            <a:r>
              <a:rPr lang="es-CL" sz="2600" dirty="0">
                <a:solidFill>
                  <a:schemeClr val="tx1"/>
                </a:solidFill>
              </a:rPr>
              <a:t> una serie de </a:t>
            </a:r>
            <a:r>
              <a:rPr lang="es-CL" sz="2600" dirty="0">
                <a:solidFill>
                  <a:srgbClr val="FF0000"/>
                </a:solidFill>
              </a:rPr>
              <a:t>incursiones militares y la conquista de otros pueblos</a:t>
            </a:r>
            <a:r>
              <a:rPr lang="es-CL" sz="2600" dirty="0">
                <a:solidFill>
                  <a:schemeClr val="tx1"/>
                </a:solidFill>
              </a:rPr>
              <a:t> de la región.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08" y="1709010"/>
            <a:ext cx="4000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0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111" y="391886"/>
            <a:ext cx="8596668" cy="1821117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¿Cómo los aztecas lograron construir una ciudad y su sociedad en medio de un Lago?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3277" y="2074916"/>
            <a:ext cx="10269340" cy="4110962"/>
          </a:xfrm>
        </p:spPr>
        <p:txBody>
          <a:bodyPr>
            <a:normAutofit/>
          </a:bodyPr>
          <a:lstStyle/>
          <a:p>
            <a:pPr algn="just"/>
            <a:r>
              <a:rPr lang="es-CL" sz="2200" dirty="0">
                <a:solidFill>
                  <a:schemeClr val="tx1"/>
                </a:solidFill>
              </a:rPr>
              <a:t>En la actualidad existen lugares donde al igual que los Aztecas, se modifica el espacio para poder construir ciudades. Este es el caso de </a:t>
            </a:r>
            <a:r>
              <a:rPr lang="es-CL" sz="2200" dirty="0" err="1">
                <a:solidFill>
                  <a:schemeClr val="tx1"/>
                </a:solidFill>
              </a:rPr>
              <a:t>Dubai</a:t>
            </a:r>
            <a:r>
              <a:rPr lang="es-CL" sz="2200" dirty="0">
                <a:solidFill>
                  <a:schemeClr val="tx1"/>
                </a:solidFill>
              </a:rPr>
              <a:t>, ubicada en Emiratos Árabes.</a:t>
            </a:r>
          </a:p>
          <a:p>
            <a:pPr algn="just"/>
            <a:r>
              <a:rPr lang="es-CL" sz="2200" dirty="0">
                <a:solidFill>
                  <a:schemeClr val="tx1"/>
                </a:solidFill>
              </a:rPr>
              <a:t>Al igual que los Aztecas quitan espacio al agua, para poder construir sus ciudades.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00" y="3607883"/>
            <a:ext cx="4391544" cy="29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2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002" y="658053"/>
            <a:ext cx="10765729" cy="1320800"/>
          </a:xfrm>
        </p:spPr>
        <p:txBody>
          <a:bodyPr>
            <a:noAutofit/>
          </a:bodyPr>
          <a:lstStyle/>
          <a:p>
            <a:pPr algn="just"/>
            <a:r>
              <a:rPr lang="es-CL" sz="5400" b="1" dirty="0">
                <a:solidFill>
                  <a:schemeClr val="tx1"/>
                </a:solidFill>
              </a:rPr>
              <a:t>CHINAMPAS</a:t>
            </a:r>
            <a:r>
              <a:rPr lang="es-CL" sz="5400" dirty="0">
                <a:solidFill>
                  <a:schemeClr val="tx1"/>
                </a:solidFill>
              </a:rPr>
              <a:t>: el principal medio de cultivo de la Sociedad Azteca.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794" y="2291378"/>
            <a:ext cx="10817981" cy="43944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200" b="1" dirty="0">
                <a:solidFill>
                  <a:srgbClr val="FF0000"/>
                </a:solidFill>
              </a:rPr>
              <a:t>Las Chinampas </a:t>
            </a:r>
            <a:r>
              <a:rPr lang="es-CL" sz="3200" dirty="0">
                <a:solidFill>
                  <a:schemeClr val="tx1"/>
                </a:solidFill>
              </a:rPr>
              <a:t>son un </a:t>
            </a:r>
            <a:r>
              <a:rPr lang="es-CL" sz="3200" b="1" dirty="0">
                <a:solidFill>
                  <a:srgbClr val="FF0000"/>
                </a:solidFill>
              </a:rPr>
              <a:t>sistema de  pequeñas islas flotantes que los aztecas crearon en el Lago Texcoco</a:t>
            </a:r>
            <a:r>
              <a:rPr lang="es-CL" sz="3200" b="1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CL" sz="3200" b="1" dirty="0">
                <a:solidFill>
                  <a:srgbClr val="FF0000"/>
                </a:solidFill>
              </a:rPr>
              <a:t>Eran construidas con cañas, barro y ramas</a:t>
            </a:r>
            <a:r>
              <a:rPr lang="es-CL" sz="3200" dirty="0">
                <a:solidFill>
                  <a:srgbClr val="FF0000"/>
                </a:solidFill>
              </a:rPr>
              <a:t>, </a:t>
            </a:r>
            <a:r>
              <a:rPr lang="es-CL" sz="3200" dirty="0">
                <a:solidFill>
                  <a:schemeClr val="tx1"/>
                </a:solidFill>
              </a:rPr>
              <a:t>de esta forma cercaban el agua he impedían que esta inundara el cultivo. </a:t>
            </a:r>
            <a:r>
              <a:rPr lang="es-CL" sz="3200" b="1" dirty="0">
                <a:solidFill>
                  <a:srgbClr val="FF0000"/>
                </a:solidFill>
              </a:rPr>
              <a:t>La tierra del fondo del lago era utilizada como fertilizante</a:t>
            </a:r>
            <a:r>
              <a:rPr lang="es-CL" sz="3200" dirty="0">
                <a:solidFill>
                  <a:schemeClr val="tx1"/>
                </a:solidFill>
              </a:rPr>
              <a:t> para la tierra que se cultivaba, </a:t>
            </a:r>
            <a:r>
              <a:rPr lang="es-CL" sz="3200" dirty="0">
                <a:solidFill>
                  <a:srgbClr val="FF0000"/>
                </a:solidFill>
              </a:rPr>
              <a:t>permitiendo que el suelo no se gastara. </a:t>
            </a:r>
          </a:p>
          <a:p>
            <a:pPr marL="0" indent="0" algn="just">
              <a:buNone/>
            </a:pPr>
            <a:r>
              <a:rPr lang="es-CL" sz="3200" b="1" dirty="0">
                <a:solidFill>
                  <a:srgbClr val="FF0000"/>
                </a:solidFill>
              </a:rPr>
              <a:t>Los islotes eran separados por canales que permitían a los aldeanos transportarse mediante canoas. </a:t>
            </a:r>
          </a:p>
        </p:txBody>
      </p:sp>
    </p:spTree>
    <p:extLst>
      <p:ext uri="{BB962C8B-B14F-4D97-AF65-F5344CB8AC3E}">
        <p14:creationId xmlns:p14="http://schemas.microsoft.com/office/powerpoint/2010/main" val="4263837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7792" y="988366"/>
            <a:ext cx="8596668" cy="878006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4400" u="sng" dirty="0">
                <a:solidFill>
                  <a:schemeClr val="tx1"/>
                </a:solidFill>
              </a:rPr>
              <a:t>CHINAMPAS: </a:t>
            </a:r>
            <a:r>
              <a:rPr lang="es-CL" u="sng" dirty="0">
                <a:solidFill>
                  <a:schemeClr val="tx1"/>
                </a:solidFill>
              </a:rPr>
              <a:t>¿Cómo habrá sido su relación con la naturaleza? ¿Habrá sido ecológica o no?</a:t>
            </a:r>
          </a:p>
        </p:txBody>
      </p:sp>
      <p:pic>
        <p:nvPicPr>
          <p:cNvPr id="1026" name="Picture 2" descr="Resultado de imagen para chinam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36" y="2807745"/>
            <a:ext cx="5643277" cy="37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93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4321" y="4740178"/>
            <a:ext cx="7889966" cy="1894362"/>
          </a:xfrm>
        </p:spPr>
        <p:txBody>
          <a:bodyPr>
            <a:noAutofit/>
          </a:bodyPr>
          <a:lstStyle/>
          <a:p>
            <a:pPr algn="just"/>
            <a:r>
              <a:rPr lang="es-CL" sz="5400" dirty="0"/>
              <a:t>La civilización Azteca y su organización social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C:\Users\Cristobal\Desktop\Guias de Fuentes\PPT Unidad IV - Septimo\tlatelol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71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600" b="1" u="sng" dirty="0"/>
              <a:t>OBJETIVO DE LA CLASE.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la forma de organización de la sociedad Azteca y de la civilización en su conjunto.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03827" y="488398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s-CL" sz="4400" b="1" dirty="0">
                <a:solidFill>
                  <a:schemeClr val="tx1"/>
                </a:solidFill>
              </a:rPr>
              <a:t>LA SOCIEDAD AZTECA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53220" y="1629784"/>
            <a:ext cx="9720073" cy="2436607"/>
          </a:xfrm>
        </p:spPr>
        <p:txBody>
          <a:bodyPr>
            <a:normAutofit/>
          </a:bodyPr>
          <a:lstStyle/>
          <a:p>
            <a:pPr algn="just"/>
            <a:r>
              <a:rPr lang="es-CL" sz="3600" dirty="0">
                <a:solidFill>
                  <a:srgbClr val="FF0000"/>
                </a:solidFill>
              </a:rPr>
              <a:t>La</a:t>
            </a:r>
            <a:r>
              <a:rPr lang="es-CL" sz="3600" dirty="0"/>
              <a:t> </a:t>
            </a:r>
            <a:r>
              <a:rPr lang="es-CL" sz="3600" dirty="0">
                <a:solidFill>
                  <a:srgbClr val="FF0000"/>
                </a:solidFill>
              </a:rPr>
              <a:t>sociedad azteca es una de carácter fuertemente jerarquizado,</a:t>
            </a:r>
            <a:r>
              <a:rPr lang="es-CL" sz="3600" dirty="0"/>
              <a:t> de igual manera que la sociedad Maya y todas las Mesoamericanas.</a:t>
            </a:r>
          </a:p>
          <a:p>
            <a:pPr algn="just"/>
            <a:r>
              <a:rPr lang="es-CL" sz="3600" dirty="0"/>
              <a:t>Se organiza de forma piramidal.</a:t>
            </a:r>
          </a:p>
        </p:txBody>
      </p:sp>
      <p:pic>
        <p:nvPicPr>
          <p:cNvPr id="4" name="Picture 2" descr="C:\Users\Cristobal\Documents\Imagenes Clases\piramide-social-azte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899" y="4095490"/>
            <a:ext cx="6349512" cy="2478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61" y="285728"/>
            <a:ext cx="9956800" cy="1143000"/>
          </a:xfrm>
        </p:spPr>
        <p:txBody>
          <a:bodyPr>
            <a:noAutofit/>
          </a:bodyPr>
          <a:lstStyle/>
          <a:p>
            <a:pPr algn="just"/>
            <a:r>
              <a:rPr lang="es-CL" sz="3600" b="1" u="sng" dirty="0">
                <a:solidFill>
                  <a:schemeClr val="tx1"/>
                </a:solidFill>
              </a:rPr>
              <a:t>Tlatoani (El Hombre que habla)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24129" y="1516828"/>
            <a:ext cx="6237330" cy="5120640"/>
          </a:xfrm>
        </p:spPr>
        <p:txBody>
          <a:bodyPr>
            <a:normAutofit/>
          </a:bodyPr>
          <a:lstStyle/>
          <a:p>
            <a:pPr algn="just"/>
            <a:r>
              <a:rPr lang="es-CL" sz="3200" dirty="0">
                <a:solidFill>
                  <a:srgbClr val="FF0000"/>
                </a:solidFill>
              </a:rPr>
              <a:t>Tlatoani</a:t>
            </a:r>
            <a:r>
              <a:rPr lang="es-CL" sz="3200" dirty="0"/>
              <a:t> era el </a:t>
            </a:r>
            <a:r>
              <a:rPr lang="es-CL" sz="3200" dirty="0">
                <a:solidFill>
                  <a:srgbClr val="FF0000"/>
                </a:solidFill>
              </a:rPr>
              <a:t>nombre con que se conocía al líder político y religioso de los aztecas.</a:t>
            </a:r>
          </a:p>
          <a:p>
            <a:pPr algn="just"/>
            <a:r>
              <a:rPr lang="es-CL" sz="3200" dirty="0"/>
              <a:t>Era </a:t>
            </a:r>
            <a:r>
              <a:rPr lang="es-CL" sz="3200" dirty="0">
                <a:solidFill>
                  <a:srgbClr val="FF0000"/>
                </a:solidFill>
              </a:rPr>
              <a:t>considerado un ser divino</a:t>
            </a:r>
            <a:r>
              <a:rPr lang="es-CL" sz="3200" dirty="0"/>
              <a:t>, a que era representante de los dioses en la tierra (Sociedad teocrática)</a:t>
            </a:r>
          </a:p>
          <a:p>
            <a:pPr algn="just"/>
            <a:r>
              <a:rPr lang="es-CL" sz="3200" dirty="0"/>
              <a:t>A </a:t>
            </a:r>
            <a:r>
              <a:rPr lang="es-CL" sz="3200" dirty="0">
                <a:solidFill>
                  <a:srgbClr val="FF0000"/>
                </a:solidFill>
              </a:rPr>
              <a:t>su muerte lo sucedían sus hijos, por ende se habla de una dinastía.</a:t>
            </a:r>
          </a:p>
        </p:txBody>
      </p:sp>
      <p:pic>
        <p:nvPicPr>
          <p:cNvPr id="4" name="Picture 3" descr="C:\Users\Cristobal\Documents\Imagenes Clases\245px-Bust_of_Cuauhtémoc_(Zócalo,_Mexico_City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0623" y="2194561"/>
            <a:ext cx="3279634" cy="302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960" y="274638"/>
            <a:ext cx="10953827" cy="1143000"/>
          </a:xfrm>
        </p:spPr>
        <p:txBody>
          <a:bodyPr>
            <a:noAutofit/>
          </a:bodyPr>
          <a:lstStyle/>
          <a:p>
            <a:pPr algn="ctr"/>
            <a:r>
              <a:rPr lang="es-CL" sz="4000" b="1" dirty="0">
                <a:solidFill>
                  <a:schemeClr val="tx1"/>
                </a:solidFill>
              </a:rPr>
              <a:t>PIPILTIN: NOBLEZA AZTECA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89299" y="1728272"/>
            <a:ext cx="7458635" cy="4616588"/>
          </a:xfrm>
        </p:spPr>
        <p:txBody>
          <a:bodyPr>
            <a:noAutofit/>
          </a:bodyPr>
          <a:lstStyle/>
          <a:p>
            <a:pPr algn="just"/>
            <a:r>
              <a:rPr lang="es-CL" sz="3600" dirty="0">
                <a:solidFill>
                  <a:srgbClr val="FF0000"/>
                </a:solidFill>
              </a:rPr>
              <a:t>La nobleza </a:t>
            </a:r>
            <a:r>
              <a:rPr lang="es-CL" sz="3600" dirty="0"/>
              <a:t>o </a:t>
            </a:r>
            <a:r>
              <a:rPr lang="es-CL" sz="3600" dirty="0" err="1"/>
              <a:t>Pipiltin</a:t>
            </a:r>
            <a:r>
              <a:rPr lang="es-CL" sz="3600" dirty="0"/>
              <a:t>, </a:t>
            </a:r>
            <a:r>
              <a:rPr lang="es-CL" sz="3600" dirty="0">
                <a:solidFill>
                  <a:srgbClr val="FF0000"/>
                </a:solidFill>
              </a:rPr>
              <a:t>era conocida por ser una nobleza de sangre.</a:t>
            </a:r>
          </a:p>
          <a:p>
            <a:pPr algn="just"/>
            <a:r>
              <a:rPr lang="es-CL" sz="3600" dirty="0"/>
              <a:t>Se encontraba </a:t>
            </a:r>
            <a:r>
              <a:rPr lang="es-CL" sz="3600" dirty="0">
                <a:solidFill>
                  <a:srgbClr val="FF0000"/>
                </a:solidFill>
              </a:rPr>
              <a:t>compuesta por sacerdotes, guerreros, y  gobernantes del Imperio</a:t>
            </a:r>
            <a:r>
              <a:rPr lang="es-CL" sz="3600" dirty="0"/>
              <a:t>.</a:t>
            </a:r>
          </a:p>
          <a:p>
            <a:pPr algn="just"/>
            <a:r>
              <a:rPr lang="es-CL" sz="3600" dirty="0">
                <a:solidFill>
                  <a:srgbClr val="FF0000"/>
                </a:solidFill>
              </a:rPr>
              <a:t>Poseían tierras,  poseían esclavos y no pagaban tributo.</a:t>
            </a:r>
          </a:p>
        </p:txBody>
      </p:sp>
      <p:pic>
        <p:nvPicPr>
          <p:cNvPr id="4" name="Picture 2" descr="C:\Users\Cristobal\Documents\Imagenes Clases\Azteca Mercado (Dieg Rivera)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4451" y="1917924"/>
            <a:ext cx="3117041" cy="278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b="1" u="sng" dirty="0" err="1">
                <a:solidFill>
                  <a:schemeClr val="tx1"/>
                </a:solidFill>
              </a:rPr>
              <a:t>Pochtecas</a:t>
            </a:r>
            <a:r>
              <a:rPr lang="es-CL" sz="4800" u="sng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629936" cy="1400172"/>
          </a:xfrm>
        </p:spPr>
        <p:txBody>
          <a:bodyPr/>
          <a:lstStyle/>
          <a:p>
            <a:pPr algn="just">
              <a:buNone/>
            </a:pPr>
            <a:r>
              <a:rPr lang="es-CL" dirty="0"/>
              <a:t>Eran los </a:t>
            </a:r>
            <a:r>
              <a:rPr lang="es-CL" dirty="0">
                <a:solidFill>
                  <a:srgbClr val="FF0000"/>
                </a:solidFill>
              </a:rPr>
              <a:t>comerciantes que habitaban en el reino</a:t>
            </a:r>
            <a:r>
              <a:rPr lang="es-CL" dirty="0"/>
              <a:t>, se encargaban de traer productos desde las afueras del Imperio.</a:t>
            </a:r>
          </a:p>
          <a:p>
            <a:pPr algn="just"/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66712" y="3357562"/>
            <a:ext cx="1000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u="sng" dirty="0"/>
              <a:t>MACEHUALTIN: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61963" y="4357694"/>
            <a:ext cx="1028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Eran el último estamento de origen azteca en esta sociedad, </a:t>
            </a:r>
            <a:r>
              <a:rPr lang="es-CL" sz="2400" dirty="0">
                <a:solidFill>
                  <a:srgbClr val="FF0000"/>
                </a:solidFill>
              </a:rPr>
              <a:t>estaba compuesta por campesinos agricultores, artesanos, y otros sujetos. Pagaban impuestos.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77" y="637505"/>
            <a:ext cx="6085816" cy="4022725"/>
          </a:xfrm>
        </p:spPr>
      </p:pic>
      <p:sp>
        <p:nvSpPr>
          <p:cNvPr id="5" name="CuadroTexto 4"/>
          <p:cNvSpPr txBox="1"/>
          <p:nvPr/>
        </p:nvSpPr>
        <p:spPr>
          <a:xfrm>
            <a:off x="2258666" y="5190185"/>
            <a:ext cx="7353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La papa es un vegetal originario de américa, es decir, no existía fuera de este continente</a:t>
            </a:r>
          </a:p>
        </p:txBody>
      </p:sp>
    </p:spTree>
    <p:extLst>
      <p:ext uri="{BB962C8B-B14F-4D97-AF65-F5344CB8AC3E}">
        <p14:creationId xmlns:p14="http://schemas.microsoft.com/office/powerpoint/2010/main" val="42643364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5353" y="677730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es-CL" sz="4800" u="sng" dirty="0">
                <a:solidFill>
                  <a:schemeClr val="tx1"/>
                </a:solidFill>
              </a:rPr>
              <a:t>CALPULLI.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215614" y="2002757"/>
            <a:ext cx="10058400" cy="4290467"/>
          </a:xfrm>
        </p:spPr>
        <p:txBody>
          <a:bodyPr>
            <a:normAutofit/>
          </a:bodyPr>
          <a:lstStyle/>
          <a:p>
            <a:pPr algn="just"/>
            <a:r>
              <a:rPr lang="es-CL" sz="2800" dirty="0"/>
              <a:t>Era la </a:t>
            </a:r>
            <a:r>
              <a:rPr lang="es-CL" sz="2800" b="1" dirty="0">
                <a:solidFill>
                  <a:srgbClr val="FF0000"/>
                </a:solidFill>
              </a:rPr>
              <a:t>principal forma de organización </a:t>
            </a:r>
            <a:r>
              <a:rPr lang="es-CL" sz="2800" dirty="0"/>
              <a:t>de la sociedad </a:t>
            </a:r>
            <a:r>
              <a:rPr lang="es-CL" sz="2800" dirty="0">
                <a:solidFill>
                  <a:srgbClr val="FF0000"/>
                </a:solidFill>
              </a:rPr>
              <a:t>azteca</a:t>
            </a:r>
            <a:r>
              <a:rPr lang="es-CL" sz="2800" dirty="0"/>
              <a:t>, ya que es el nombre con que se conoce a la “familia azteca”</a:t>
            </a:r>
          </a:p>
          <a:p>
            <a:pPr algn="just"/>
            <a:r>
              <a:rPr lang="es-CL" sz="2800" dirty="0"/>
              <a:t>Sin embargo no es como la familia que conocemos, </a:t>
            </a:r>
            <a:r>
              <a:rPr lang="es-CL" sz="2800" b="1" dirty="0">
                <a:solidFill>
                  <a:srgbClr val="FF0000"/>
                </a:solidFill>
              </a:rPr>
              <a:t>eran parte de esta todas las personas que poseían un antepasado común, y/o eran unidas por sangre.</a:t>
            </a:r>
            <a:endParaRPr lang="es-CL" sz="2800" dirty="0">
              <a:solidFill>
                <a:srgbClr val="FF0000"/>
              </a:solidFill>
            </a:endParaRPr>
          </a:p>
          <a:p>
            <a:pPr algn="just"/>
            <a:r>
              <a:rPr lang="es-CL" sz="2800" b="1" dirty="0">
                <a:solidFill>
                  <a:srgbClr val="FF0000"/>
                </a:solidFill>
              </a:rPr>
              <a:t>Se encontraban distribuidos por la ciudad (“por barrio”), </a:t>
            </a:r>
            <a:r>
              <a:rPr lang="es-CL" sz="2800" b="1" dirty="0"/>
              <a:t>y</a:t>
            </a:r>
            <a:r>
              <a:rPr lang="es-CL" sz="2800" b="1" dirty="0">
                <a:solidFill>
                  <a:srgbClr val="FF0000"/>
                </a:solidFill>
              </a:rPr>
              <a:t> solían dedicarse a labores específicas como artesanos, agricultores, entre otros.</a:t>
            </a:r>
          </a:p>
          <a:p>
            <a:pPr algn="just"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57213" y="5500702"/>
            <a:ext cx="9956800" cy="973250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Mapa de </a:t>
            </a:r>
            <a:r>
              <a:rPr lang="es-CL" dirty="0" err="1"/>
              <a:t>Nuremberg</a:t>
            </a:r>
            <a:r>
              <a:rPr lang="es-CL" dirty="0"/>
              <a:t>, 1524, construido a partir de correspondencia entre Hernán Cortés y la corona española.</a:t>
            </a:r>
          </a:p>
        </p:txBody>
      </p:sp>
      <p:pic>
        <p:nvPicPr>
          <p:cNvPr id="7170" name="Picture 2" descr="C:\Users\Cristobal\Documents\Imagenes Clases\El mapa más antiguo de la Ciudad de México,  elaborado en Nuremberg, Alemania, en 1524. Hernan Cortés,Carlos 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3" y="357167"/>
            <a:ext cx="9992784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791" y="4733639"/>
            <a:ext cx="7759364" cy="1894362"/>
          </a:xfrm>
        </p:spPr>
        <p:txBody>
          <a:bodyPr>
            <a:noAutofit/>
          </a:bodyPr>
          <a:lstStyle/>
          <a:p>
            <a:pPr algn="ctr"/>
            <a:r>
              <a:rPr lang="es-CL" sz="6000" b="1" dirty="0"/>
              <a:t>La Civilización Azteca y su religión</a:t>
            </a:r>
          </a:p>
        </p:txBody>
      </p:sp>
      <p:pic>
        <p:nvPicPr>
          <p:cNvPr id="1026" name="Picture 2" descr="C:\Users\Cristobal\Desktop\Guias de Fuentes\PPT Unidad IV - Septimo\los-nahu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55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7200" b="1" u="sng" dirty="0"/>
              <a:t>OBJETIVO DE LA CLASE.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24128" y="2286000"/>
            <a:ext cx="10183803" cy="4023360"/>
          </a:xfrm>
        </p:spPr>
        <p:txBody>
          <a:bodyPr/>
          <a:lstStyle/>
          <a:p>
            <a:pPr algn="just">
              <a:buNone/>
            </a:pPr>
            <a:r>
              <a:rPr lang="es-CL" sz="6600" b="1" dirty="0">
                <a:solidFill>
                  <a:srgbClr val="FF0000"/>
                </a:solidFill>
              </a:rPr>
              <a:t>Caracterizar los principales elementos de la religión Azteca y su impacto en la sociedad.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3200" dirty="0">
                <a:solidFill>
                  <a:schemeClr val="tx1"/>
                </a:solidFill>
              </a:rPr>
              <a:t>La RELIGIÓN AZTECA Y SU COSMOVISIÓN.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5786454"/>
            <a:ext cx="10439435" cy="6874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CL" sz="2000" i="1" dirty="0"/>
              <a:t>Maqueta del Templo Mayor de </a:t>
            </a:r>
            <a:r>
              <a:rPr lang="es-CL" sz="2000" i="1" dirty="0" err="1"/>
              <a:t>Tenochtitlan</a:t>
            </a:r>
            <a:r>
              <a:rPr lang="es-CL" sz="2000" i="1" dirty="0"/>
              <a:t>, Réplica de Museo Nacional de Antropología, México</a:t>
            </a:r>
          </a:p>
        </p:txBody>
      </p:sp>
      <p:pic>
        <p:nvPicPr>
          <p:cNvPr id="2050" name="Picture 2" descr="C:\Users\Cristobal\Documents\Imagenes Clases\600px-Model_of_Tenochtit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09" y="2000241"/>
            <a:ext cx="11334787" cy="273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5214950"/>
            <a:ext cx="10248933" cy="1259002"/>
          </a:xfrm>
        </p:spPr>
        <p:txBody>
          <a:bodyPr/>
          <a:lstStyle/>
          <a:p>
            <a:pPr algn="ctr">
              <a:buNone/>
            </a:pPr>
            <a:r>
              <a:rPr lang="es-CL" i="1" dirty="0"/>
              <a:t>Recreación del </a:t>
            </a:r>
            <a:r>
              <a:rPr lang="es-CL" i="1" dirty="0" err="1"/>
              <a:t>Teocalli</a:t>
            </a:r>
            <a:r>
              <a:rPr lang="es-CL" i="1" dirty="0"/>
              <a:t> Mayor dedicados a los dioses </a:t>
            </a:r>
            <a:r>
              <a:rPr lang="es-CL" i="1" dirty="0" err="1"/>
              <a:t>Huitzilopotchtli</a:t>
            </a:r>
            <a:r>
              <a:rPr lang="es-CL" i="1" dirty="0"/>
              <a:t> y a </a:t>
            </a:r>
            <a:r>
              <a:rPr lang="es-CL" i="1" dirty="0" err="1"/>
              <a:t>Tlaloc</a:t>
            </a:r>
            <a:r>
              <a:rPr lang="es-CL" i="1" dirty="0"/>
              <a:t>. Viso desde la actualidad.</a:t>
            </a:r>
          </a:p>
        </p:txBody>
      </p:sp>
      <p:pic>
        <p:nvPicPr>
          <p:cNvPr id="3074" name="Picture 2" descr="C:\Users\Cristobal\Documents\Imagenes Clases\40f33848161ca15ee4cb766d112af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69" y="500042"/>
            <a:ext cx="8035011" cy="4523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12" y="214290"/>
            <a:ext cx="9956800" cy="774720"/>
          </a:xfrm>
        </p:spPr>
        <p:txBody>
          <a:bodyPr>
            <a:normAutofit/>
          </a:bodyPr>
          <a:lstStyle/>
          <a:p>
            <a:pPr algn="ctr"/>
            <a:r>
              <a:rPr lang="es-CL" sz="4400" u="sng" dirty="0">
                <a:solidFill>
                  <a:schemeClr val="tx1"/>
                </a:solidFill>
              </a:rPr>
              <a:t>HUITZILOPTOCHTLI.</a:t>
            </a:r>
            <a:endParaRPr lang="es-CL" sz="4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66712" y="1142984"/>
            <a:ext cx="10477573" cy="2714644"/>
          </a:xfrm>
        </p:spPr>
        <p:txBody>
          <a:bodyPr>
            <a:noAutofit/>
          </a:bodyPr>
          <a:lstStyle/>
          <a:p>
            <a:pPr algn="just"/>
            <a:r>
              <a:rPr lang="es-CL" sz="2600" dirty="0">
                <a:solidFill>
                  <a:srgbClr val="FF0000"/>
                </a:solidFill>
              </a:rPr>
              <a:t>Es el nombre con que se conoce al dios mexica (azteca) asociado al Sol</a:t>
            </a:r>
            <a:r>
              <a:rPr lang="es-CL" sz="2600" dirty="0"/>
              <a:t>, por ende </a:t>
            </a:r>
            <a:r>
              <a:rPr lang="es-CL" sz="2600" dirty="0">
                <a:solidFill>
                  <a:srgbClr val="FF0000"/>
                </a:solidFill>
              </a:rPr>
              <a:t>es considerado el más importante de este pueblo.</a:t>
            </a:r>
          </a:p>
          <a:p>
            <a:pPr algn="just"/>
            <a:r>
              <a:rPr lang="es-CL" sz="2600" dirty="0"/>
              <a:t>Fue </a:t>
            </a:r>
            <a:r>
              <a:rPr lang="es-CL" sz="2600" dirty="0">
                <a:solidFill>
                  <a:srgbClr val="FF0000"/>
                </a:solidFill>
              </a:rPr>
              <a:t>impuesto mediante la conquista a todos los pueblos  sometidos </a:t>
            </a:r>
            <a:r>
              <a:rPr lang="es-CL" sz="2600" dirty="0"/>
              <a:t>por el imperio.</a:t>
            </a:r>
          </a:p>
          <a:p>
            <a:pPr algn="just"/>
            <a:r>
              <a:rPr lang="es-CL" sz="2600" dirty="0"/>
              <a:t>También es asociado como </a:t>
            </a:r>
            <a:r>
              <a:rPr lang="es-CL" sz="2600" dirty="0">
                <a:solidFill>
                  <a:srgbClr val="FF0000"/>
                </a:solidFill>
              </a:rPr>
              <a:t>dios de la guerra.</a:t>
            </a:r>
          </a:p>
        </p:txBody>
      </p:sp>
      <p:pic>
        <p:nvPicPr>
          <p:cNvPr id="1026" name="Picture 2" descr="C:\Users\Cristobal\Documents\Imagenes Clases\250px-Huitzilopochtli_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86" y="3759210"/>
            <a:ext cx="2944292" cy="3098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70965" y="669138"/>
            <a:ext cx="10820437" cy="2786082"/>
          </a:xfrm>
        </p:spPr>
        <p:txBody>
          <a:bodyPr/>
          <a:lstStyle/>
          <a:p>
            <a:pPr algn="just"/>
            <a:r>
              <a:rPr lang="es-CL" dirty="0"/>
              <a:t>Según el mito fundacional de Tenochtitlán, fue este </a:t>
            </a:r>
            <a:r>
              <a:rPr lang="es-CL" dirty="0">
                <a:solidFill>
                  <a:srgbClr val="FF0000"/>
                </a:solidFill>
              </a:rPr>
              <a:t>dios quién señalo a los aztecas </a:t>
            </a:r>
            <a:r>
              <a:rPr lang="es-CL" dirty="0"/>
              <a:t>(que en ese tiempo eran nómades provenientes de </a:t>
            </a:r>
            <a:r>
              <a:rPr lang="es-CL" dirty="0" err="1"/>
              <a:t>Aztlam</a:t>
            </a:r>
            <a:r>
              <a:rPr lang="es-CL" dirty="0"/>
              <a:t>) </a:t>
            </a:r>
            <a:r>
              <a:rPr lang="es-CL" dirty="0">
                <a:solidFill>
                  <a:srgbClr val="FF0000"/>
                </a:solidFill>
              </a:rPr>
              <a:t>que debían fundar una ciudad donde visen a un águila devorando a una serpiente sobre un nogal.</a:t>
            </a:r>
          </a:p>
        </p:txBody>
      </p:sp>
      <p:pic>
        <p:nvPicPr>
          <p:cNvPr id="2050" name="Picture 2" descr="C:\Users\Cristobal\Documents\Imagenes Clases\748px-Fundacion_de_la_Ciudad_de_Mexico-Extracto_del_codice_Du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2357430"/>
            <a:ext cx="8171200" cy="368687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095472" y="6286520"/>
            <a:ext cx="790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/>
              <a:t>Códice de Durán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61" y="0"/>
            <a:ext cx="9956800" cy="917596"/>
          </a:xfrm>
        </p:spPr>
        <p:txBody>
          <a:bodyPr>
            <a:normAutofit/>
          </a:bodyPr>
          <a:lstStyle/>
          <a:p>
            <a:pPr algn="ctr"/>
            <a:r>
              <a:rPr lang="es-CL" sz="4400" u="sng" dirty="0">
                <a:solidFill>
                  <a:schemeClr val="tx1"/>
                </a:solidFill>
              </a:rPr>
              <a:t>TLALOC.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03642" y="1142984"/>
            <a:ext cx="10607039" cy="5116654"/>
          </a:xfrm>
        </p:spPr>
        <p:txBody>
          <a:bodyPr>
            <a:noAutofit/>
          </a:bodyPr>
          <a:lstStyle/>
          <a:p>
            <a:pPr algn="just"/>
            <a:r>
              <a:rPr lang="es-CL" sz="2800" b="1" dirty="0"/>
              <a:t>Es la </a:t>
            </a:r>
            <a:r>
              <a:rPr lang="es-CL" sz="2800" b="1" dirty="0">
                <a:solidFill>
                  <a:srgbClr val="FF0000"/>
                </a:solidFill>
              </a:rPr>
              <a:t>deidad </a:t>
            </a:r>
            <a:r>
              <a:rPr lang="es-CL" sz="2800" b="1" dirty="0"/>
              <a:t>mesoamericana</a:t>
            </a:r>
            <a:r>
              <a:rPr lang="es-CL" sz="2800" b="1" dirty="0">
                <a:solidFill>
                  <a:srgbClr val="FF0000"/>
                </a:solidFill>
              </a:rPr>
              <a:t> relacionada con el agua.</a:t>
            </a:r>
            <a:r>
              <a:rPr lang="es-CL" sz="2800" b="1" dirty="0"/>
              <a:t> Los mexicas </a:t>
            </a:r>
            <a:r>
              <a:rPr lang="es-CL" sz="2800" b="1" dirty="0">
                <a:solidFill>
                  <a:srgbClr val="FF0000"/>
                </a:solidFill>
              </a:rPr>
              <a:t>lo tenían como </a:t>
            </a:r>
            <a:r>
              <a:rPr lang="es-CL" sz="2800" b="1" dirty="0"/>
              <a:t>el </a:t>
            </a:r>
            <a:r>
              <a:rPr lang="es-CL" sz="2800" b="1" dirty="0">
                <a:solidFill>
                  <a:srgbClr val="FF0000"/>
                </a:solidFill>
              </a:rPr>
              <a:t>responsable de la estación lluviosa</a:t>
            </a:r>
            <a:r>
              <a:rPr lang="es-CL" sz="2800" b="1" dirty="0"/>
              <a:t>.</a:t>
            </a:r>
          </a:p>
          <a:p>
            <a:pPr algn="just"/>
            <a:r>
              <a:rPr lang="es-CL" sz="2800" b="1" dirty="0"/>
              <a:t>En la</a:t>
            </a:r>
            <a:r>
              <a:rPr lang="es-CL" sz="2800" b="1" dirty="0">
                <a:solidFill>
                  <a:srgbClr val="FF0000"/>
                </a:solidFill>
              </a:rPr>
              <a:t> cosmovisión mesoamericana el agua esta vinculada al inframundo</a:t>
            </a:r>
            <a:r>
              <a:rPr lang="es-CL" sz="2800" b="1" dirty="0"/>
              <a:t> Las cavernas, cuencas de agua u otros elementos eran considerados como entradas o pasos al inframundo.</a:t>
            </a:r>
          </a:p>
          <a:p>
            <a:pPr algn="just"/>
            <a:r>
              <a:rPr lang="es-CL" sz="2800" b="1" dirty="0"/>
              <a:t>Se realizaban </a:t>
            </a:r>
            <a:r>
              <a:rPr lang="es-CL" sz="2800" b="1" dirty="0">
                <a:solidFill>
                  <a:srgbClr val="FF0000"/>
                </a:solidFill>
              </a:rPr>
              <a:t>múltiples sacrificios a esto dios</a:t>
            </a:r>
            <a:r>
              <a:rPr lang="es-CL" sz="2800" b="1" dirty="0"/>
              <a:t>, entre los cuales se encuentran, </a:t>
            </a:r>
            <a:r>
              <a:rPr lang="es-CL" sz="2800" b="1" dirty="0">
                <a:solidFill>
                  <a:srgbClr val="FF0000"/>
                </a:solidFill>
              </a:rPr>
              <a:t>el sacrificio de niños de edad temprana, los cuales eran arrojadas a estos lugares</a:t>
            </a:r>
            <a:r>
              <a:rPr lang="es-CL" sz="2800" dirty="0">
                <a:solidFill>
                  <a:srgbClr val="FF0000"/>
                </a:solidFill>
              </a:rPr>
              <a:t>.</a:t>
            </a:r>
            <a:endParaRPr lang="es-CL" sz="2800" dirty="0"/>
          </a:p>
        </p:txBody>
      </p:sp>
      <p:pic>
        <p:nvPicPr>
          <p:cNvPr id="4" name="Picture 2" descr="C:\Users\Cristobal\Documents\Imagenes Clases\Codice Borgia, Tlalo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6414" y="4358413"/>
            <a:ext cx="2451381" cy="2316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7979" y="0"/>
            <a:ext cx="5715040" cy="846158"/>
          </a:xfrm>
        </p:spPr>
        <p:txBody>
          <a:bodyPr>
            <a:normAutofit/>
          </a:bodyPr>
          <a:lstStyle/>
          <a:p>
            <a:r>
              <a:rPr lang="es-CL" sz="4400" u="sng" dirty="0">
                <a:solidFill>
                  <a:schemeClr val="tx1"/>
                </a:solidFill>
              </a:rPr>
              <a:t>Quetzalcóatl.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62" y="857232"/>
            <a:ext cx="10191821" cy="2786082"/>
          </a:xfrm>
        </p:spPr>
        <p:txBody>
          <a:bodyPr>
            <a:normAutofit/>
          </a:bodyPr>
          <a:lstStyle/>
          <a:p>
            <a:pPr algn="just"/>
            <a:r>
              <a:rPr lang="es-CL" sz="2700" dirty="0">
                <a:solidFill>
                  <a:srgbClr val="FF0000"/>
                </a:solidFill>
              </a:rPr>
              <a:t>Este dios que representa la dualidad propia de los humanos y la naturaleza</a:t>
            </a:r>
            <a:r>
              <a:rPr lang="es-CL" sz="2700" dirty="0"/>
              <a:t>: La "serpiente" es cuerpo físico y las "plumas" son los principios espirituales.</a:t>
            </a:r>
          </a:p>
          <a:p>
            <a:pPr algn="just"/>
            <a:r>
              <a:rPr lang="es-CL" sz="2700" dirty="0"/>
              <a:t>La leyenda dice que </a:t>
            </a:r>
            <a:r>
              <a:rPr lang="es-CL" sz="2700" dirty="0">
                <a:solidFill>
                  <a:srgbClr val="FF0000"/>
                </a:solidFill>
              </a:rPr>
              <a:t>este dios es quien proporciono a los aztecas el Maíz, alimento central de la dieta y la economía </a:t>
            </a:r>
            <a:r>
              <a:rPr lang="es-CL" sz="2700" dirty="0"/>
              <a:t>azteca. </a:t>
            </a:r>
            <a:endParaRPr lang="es-CL" sz="2700" dirty="0">
              <a:solidFill>
                <a:srgbClr val="FF0000"/>
              </a:solidFill>
            </a:endParaRPr>
          </a:p>
          <a:p>
            <a:pPr algn="just"/>
            <a:endParaRPr lang="es-CL" dirty="0"/>
          </a:p>
        </p:txBody>
      </p:sp>
      <p:pic>
        <p:nvPicPr>
          <p:cNvPr id="2050" name="Picture 2" descr="C:\Users\Cristobal\Documents\Imagenes Clases\220px-Quetzalcóatl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32" y="3643314"/>
            <a:ext cx="4396299" cy="27860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524232" y="6488668"/>
            <a:ext cx="438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/>
              <a:t>Quetzalcóatl, Códice  </a:t>
            </a:r>
            <a:r>
              <a:rPr lang="es-CL" i="1" dirty="0" err="1"/>
              <a:t>Borgia</a:t>
            </a:r>
            <a:endParaRPr lang="es-CL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185166"/>
            <a:ext cx="9720072" cy="1499616"/>
          </a:xfrm>
        </p:spPr>
        <p:txBody>
          <a:bodyPr>
            <a:normAutofit/>
          </a:bodyPr>
          <a:lstStyle/>
          <a:p>
            <a:r>
              <a:rPr lang="es-CL" sz="5400" dirty="0"/>
              <a:t>¿Qué es una civilización?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9" y="1385888"/>
            <a:ext cx="9720073" cy="5300662"/>
          </a:xfrm>
        </p:spPr>
        <p:txBody>
          <a:bodyPr>
            <a:noAutofit/>
          </a:bodyPr>
          <a:lstStyle/>
          <a:p>
            <a:pPr algn="just"/>
            <a:r>
              <a:rPr lang="es-CL" sz="2600" dirty="0"/>
              <a:t>Son </a:t>
            </a:r>
            <a:r>
              <a:rPr lang="es-CL" sz="2600" dirty="0">
                <a:solidFill>
                  <a:srgbClr val="FF0000"/>
                </a:solidFill>
              </a:rPr>
              <a:t>sociedades que alcanzan un alto nivel de organización social</a:t>
            </a:r>
            <a:r>
              <a:rPr lang="es-CL" sz="2600" dirty="0"/>
              <a:t>, se </a:t>
            </a:r>
            <a:r>
              <a:rPr lang="es-CL" sz="2600" dirty="0">
                <a:solidFill>
                  <a:srgbClr val="FF0000"/>
                </a:solidFill>
              </a:rPr>
              <a:t>dividen a los miembros de la sociedad en jerarquías</a:t>
            </a:r>
            <a:r>
              <a:rPr lang="es-CL" sz="2600" dirty="0"/>
              <a:t>, algo similar a una pirámide, donde un grupo menor es el mas privilegiado, y el grupo mayor es menos privilegiado.</a:t>
            </a:r>
          </a:p>
          <a:p>
            <a:pPr algn="just"/>
            <a:r>
              <a:rPr lang="es-CL" sz="2600" dirty="0">
                <a:solidFill>
                  <a:srgbClr val="FF0000"/>
                </a:solidFill>
              </a:rPr>
              <a:t>Se reparten los trabajos y funciones sociales entre todos los miembros</a:t>
            </a:r>
            <a:r>
              <a:rPr lang="es-CL" sz="2600" dirty="0"/>
              <a:t> de la sociedad</a:t>
            </a:r>
          </a:p>
          <a:p>
            <a:pPr algn="just"/>
            <a:r>
              <a:rPr lang="es-CL" sz="2600" dirty="0"/>
              <a:t>Son pueblos que desarrollan sistemas complejos de lengua, que </a:t>
            </a:r>
            <a:r>
              <a:rPr lang="es-CL" sz="2600" dirty="0">
                <a:solidFill>
                  <a:srgbClr val="FF0000"/>
                </a:solidFill>
              </a:rPr>
              <a:t>practican el cultivo extensivo de tierras y crianza de animales. Desarrollan técnicas para el manejo del espacio</a:t>
            </a:r>
            <a:r>
              <a:rPr lang="es-CL" sz="2600" dirty="0"/>
              <a:t> y la producción de alimentos.</a:t>
            </a:r>
          </a:p>
          <a:p>
            <a:pPr algn="just"/>
            <a:r>
              <a:rPr lang="es-CL" sz="2600" dirty="0"/>
              <a:t>Los </a:t>
            </a:r>
            <a:r>
              <a:rPr lang="es-CL" sz="2600" dirty="0">
                <a:solidFill>
                  <a:srgbClr val="FF0000"/>
                </a:solidFill>
              </a:rPr>
              <a:t>territorios son tan grandes que deben generar formas de controlar u administrar el territorio, tal como en la actualidad son las regiones y comunas del país.</a:t>
            </a:r>
          </a:p>
        </p:txBody>
      </p:sp>
    </p:spTree>
    <p:extLst>
      <p:ext uri="{BB962C8B-B14F-4D97-AF65-F5344CB8AC3E}">
        <p14:creationId xmlns:p14="http://schemas.microsoft.com/office/powerpoint/2010/main" val="22526189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6401" y="841308"/>
            <a:ext cx="9956800" cy="846158"/>
          </a:xfrm>
        </p:spPr>
        <p:txBody>
          <a:bodyPr>
            <a:normAutofit/>
          </a:bodyPr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SACRIFICIOS RITUALES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66713" y="1860625"/>
            <a:ext cx="10668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/>
              <a:t>Se llama/denomina a los sacrificios de esta forma, debido a que </a:t>
            </a:r>
            <a:r>
              <a:rPr lang="es-CL" sz="3200" dirty="0">
                <a:solidFill>
                  <a:srgbClr val="FF0000"/>
                </a:solidFill>
              </a:rPr>
              <a:t>son prácticas que se generan a partir de un contexto divino</a:t>
            </a:r>
            <a:r>
              <a:rPr lang="es-CL" sz="3200" dirty="0"/>
              <a:t>.</a:t>
            </a:r>
          </a:p>
          <a:p>
            <a:pPr algn="just"/>
            <a:endParaRPr lang="es-CL" sz="3200" dirty="0"/>
          </a:p>
          <a:p>
            <a:pPr algn="just"/>
            <a:r>
              <a:rPr lang="es-CL" sz="3200" b="1" dirty="0">
                <a:solidFill>
                  <a:srgbClr val="FF0000"/>
                </a:solidFill>
              </a:rPr>
              <a:t>El rito es una forma de unir el mundo de los hombres y el de los dioses, de pedir y dar las gracias.</a:t>
            </a:r>
          </a:p>
          <a:p>
            <a:pPr algn="just"/>
            <a:endParaRPr lang="es-CL" sz="3200" dirty="0">
              <a:solidFill>
                <a:srgbClr val="FF0000"/>
              </a:solidFill>
            </a:endParaRPr>
          </a:p>
          <a:p>
            <a:pPr algn="just"/>
            <a:r>
              <a:rPr lang="es-CL" sz="3200" dirty="0">
                <a:solidFill>
                  <a:srgbClr val="FF0000"/>
                </a:solidFill>
              </a:rPr>
              <a:t>La forma de sacrificio más conocida es la extracción del corazón</a:t>
            </a:r>
            <a:r>
              <a:rPr lang="es-CL" sz="3200" dirty="0"/>
              <a:t> de los capturados, pero </a:t>
            </a:r>
            <a:r>
              <a:rPr lang="es-CL" sz="3200" dirty="0">
                <a:solidFill>
                  <a:srgbClr val="FF0000"/>
                </a:solidFill>
              </a:rPr>
              <a:t>existían muchas más y dependían del Dios al cual se adoraba</a:t>
            </a:r>
            <a:r>
              <a:rPr lang="es-CL" sz="3200" dirty="0"/>
              <a:t>.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0659" y="679269"/>
            <a:ext cx="7239051" cy="917596"/>
          </a:xfrm>
        </p:spPr>
        <p:txBody>
          <a:bodyPr>
            <a:normAutofit/>
          </a:bodyPr>
          <a:lstStyle/>
          <a:p>
            <a:pPr algn="ctr"/>
            <a:r>
              <a:rPr lang="es-CL" sz="6600" b="1" u="sng" dirty="0">
                <a:solidFill>
                  <a:schemeClr val="tx1"/>
                </a:solidFill>
              </a:rPr>
              <a:t>Guerras floridas.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01843" y="1847564"/>
            <a:ext cx="10477573" cy="4474860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3600" b="1" dirty="0">
                <a:solidFill>
                  <a:srgbClr val="FF0000"/>
                </a:solidFill>
              </a:rPr>
              <a:t>La Guerras Floridas</a:t>
            </a:r>
            <a:r>
              <a:rPr lang="es-CL" sz="3600" b="1" dirty="0"/>
              <a:t>, </a:t>
            </a:r>
            <a:r>
              <a:rPr lang="es-CL" sz="3600" dirty="0"/>
              <a:t>también conocida en nahual como </a:t>
            </a:r>
            <a:r>
              <a:rPr lang="es-CL" sz="3600" dirty="0" err="1"/>
              <a:t>Xōchiyaoyōtl</a:t>
            </a:r>
            <a:r>
              <a:rPr lang="es-CL" sz="3600" dirty="0"/>
              <a:t>, </a:t>
            </a:r>
            <a:r>
              <a:rPr lang="es-CL" sz="3600" b="1" dirty="0">
                <a:solidFill>
                  <a:srgbClr val="FF0000"/>
                </a:solidFill>
              </a:rPr>
              <a:t>eran un tipo de guerra ritual </a:t>
            </a:r>
            <a:r>
              <a:rPr lang="es-CL" sz="3600" b="1" dirty="0"/>
              <a:t>en los siglos anteriores a la Conquista. </a:t>
            </a:r>
          </a:p>
          <a:p>
            <a:pPr algn="just"/>
            <a:r>
              <a:rPr lang="es-CL" sz="3600" b="1" dirty="0">
                <a:solidFill>
                  <a:srgbClr val="FF0000"/>
                </a:solidFill>
              </a:rPr>
              <a:t>Se basa en el acuerdo entre varias ciudades de organizar combates en los que se capturaban prisioneros</a:t>
            </a:r>
            <a:r>
              <a:rPr lang="es-CL" sz="3600" b="1" dirty="0"/>
              <a:t> de ambos bandos </a:t>
            </a:r>
            <a:r>
              <a:rPr lang="es-CL" sz="3600" b="1" dirty="0">
                <a:solidFill>
                  <a:srgbClr val="FF0000"/>
                </a:solidFill>
              </a:rPr>
              <a:t>que eran sacrificados ritualmente.</a:t>
            </a:r>
          </a:p>
          <a:p>
            <a:pPr algn="just"/>
            <a:r>
              <a:rPr lang="es-CL" sz="3600" dirty="0"/>
              <a:t>Con frecuencia se practicaba en contextos  de sequía o crisis.</a:t>
            </a:r>
          </a:p>
          <a:p>
            <a:pPr algn="just"/>
            <a:endParaRPr lang="es-CL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5572140"/>
            <a:ext cx="9956800" cy="90181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098" name="Picture 2" descr="C:\Users\Cristobal\Documents\Imagenes Clases\8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19" y="285728"/>
            <a:ext cx="8822287" cy="4962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04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1182" y="4721457"/>
            <a:ext cx="11226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5400" b="1" dirty="0">
                <a:solidFill>
                  <a:schemeClr val="bg1"/>
                </a:solidFill>
              </a:rPr>
              <a:t>Tecnología y adaptación al medio ambiente en la civilización Inca:</a:t>
            </a:r>
            <a:endParaRPr lang="es-C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476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8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DE LA CLASE.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79" y="2084885"/>
            <a:ext cx="10269415" cy="4023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sz="7200" b="1" dirty="0">
                <a:solidFill>
                  <a:srgbClr val="FF0000"/>
                </a:solidFill>
              </a:rPr>
              <a:t>Identificar las formas de tecnología Inca y su relación con el medio geográfico.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1190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17791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EL TAHUANTINSUYO Y SU EXPANSIÓN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51" y="1820461"/>
            <a:ext cx="3797258" cy="4552203"/>
          </a:xfrm>
        </p:spPr>
      </p:pic>
    </p:spTree>
    <p:extLst>
      <p:ext uri="{BB962C8B-B14F-4D97-AF65-F5344CB8AC3E}">
        <p14:creationId xmlns:p14="http://schemas.microsoft.com/office/powerpoint/2010/main" val="308543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PISOS ECOLÓGICOS DE LA REGIÓN ANDINA: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17453" y="1845733"/>
            <a:ext cx="11015002" cy="4450563"/>
          </a:xfrm>
        </p:spPr>
        <p:txBody>
          <a:bodyPr>
            <a:noAutofit/>
          </a:bodyPr>
          <a:lstStyle/>
          <a:p>
            <a:pPr algn="just"/>
            <a:r>
              <a:rPr lang="es-CL" sz="3300" dirty="0">
                <a:solidFill>
                  <a:schemeClr val="tx1"/>
                </a:solidFill>
              </a:rPr>
              <a:t>Por </a:t>
            </a:r>
            <a:r>
              <a:rPr lang="es-CL" sz="3300" b="1" dirty="0">
                <a:solidFill>
                  <a:srgbClr val="FF0000"/>
                </a:solidFill>
              </a:rPr>
              <a:t>pisos ecológicos se entiende a los diferentes medios ambientes</a:t>
            </a:r>
            <a:r>
              <a:rPr lang="es-CL" sz="3300" b="1" dirty="0"/>
              <a:t> </a:t>
            </a:r>
            <a:r>
              <a:rPr lang="es-CL" sz="3300" dirty="0">
                <a:solidFill>
                  <a:schemeClr val="tx1"/>
                </a:solidFill>
              </a:rPr>
              <a:t>o sistemas ecológicos </a:t>
            </a:r>
            <a:r>
              <a:rPr lang="es-CL" sz="3300" dirty="0">
                <a:solidFill>
                  <a:srgbClr val="FF0000"/>
                </a:solidFill>
              </a:rPr>
              <a:t>que componen la zona andina</a:t>
            </a:r>
            <a:r>
              <a:rPr lang="es-CL" sz="3300" dirty="0"/>
              <a:t>.</a:t>
            </a:r>
          </a:p>
          <a:p>
            <a:pPr algn="just"/>
            <a:r>
              <a:rPr lang="es-CL" sz="3300" b="1" dirty="0">
                <a:solidFill>
                  <a:srgbClr val="FF0000"/>
                </a:solidFill>
              </a:rPr>
              <a:t>En esta geografía y clima propio de la Cordillera de los Andes existen muchos tipos</a:t>
            </a:r>
            <a:r>
              <a:rPr lang="es-CL" sz="3300" b="1" dirty="0"/>
              <a:t> </a:t>
            </a:r>
            <a:r>
              <a:rPr lang="es-CL" sz="3300" dirty="0">
                <a:solidFill>
                  <a:schemeClr val="tx1"/>
                </a:solidFill>
              </a:rPr>
              <a:t>de medio ambientes.</a:t>
            </a:r>
          </a:p>
          <a:p>
            <a:pPr algn="just"/>
            <a:r>
              <a:rPr lang="es-CL" sz="3300" dirty="0">
                <a:solidFill>
                  <a:schemeClr val="tx1"/>
                </a:solidFill>
              </a:rPr>
              <a:t>Al existir diferentes medio ambientes como sus propias características</a:t>
            </a:r>
            <a:r>
              <a:rPr lang="es-CL" sz="3300" dirty="0"/>
              <a:t>, </a:t>
            </a:r>
            <a:r>
              <a:rPr lang="es-CL" sz="3300" b="1" dirty="0">
                <a:solidFill>
                  <a:srgbClr val="FF0000"/>
                </a:solidFill>
              </a:rPr>
              <a:t>estos pueden producir diferentes recursos para el consumo y los comercian entre ellos: Costa, Valles, Cordillera y Selva</a:t>
            </a:r>
          </a:p>
        </p:txBody>
      </p:sp>
    </p:spTree>
    <p:extLst>
      <p:ext uri="{BB962C8B-B14F-4D97-AF65-F5344CB8AC3E}">
        <p14:creationId xmlns:p14="http://schemas.microsoft.com/office/powerpoint/2010/main" val="4644739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DISTRIBUCIÓN DE LOS PISOS ECOLÓGICOS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" y="2060622"/>
            <a:ext cx="10060660" cy="3594590"/>
          </a:xfrm>
        </p:spPr>
      </p:pic>
    </p:spTree>
    <p:extLst>
      <p:ext uri="{BB962C8B-B14F-4D97-AF65-F5344CB8AC3E}">
        <p14:creationId xmlns:p14="http://schemas.microsoft.com/office/powerpoint/2010/main" val="25607964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/>
              <a:t>Formas De intercambio económico </a:t>
            </a: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296296"/>
          </a:xfrm>
        </p:spPr>
        <p:txBody>
          <a:bodyPr/>
          <a:lstStyle/>
          <a:p>
            <a:r>
              <a:rPr lang="es-ES" dirty="0"/>
              <a:t>La </a:t>
            </a:r>
            <a:r>
              <a:rPr lang="es-ES" b="1" dirty="0"/>
              <a:t>economía</a:t>
            </a:r>
            <a:r>
              <a:rPr lang="es-ES" dirty="0"/>
              <a:t> del Tahuantinsuyo </a:t>
            </a:r>
            <a:r>
              <a:rPr lang="es-ES" b="1" dirty="0">
                <a:solidFill>
                  <a:srgbClr val="FF0000"/>
                </a:solidFill>
              </a:rPr>
              <a:t>no funciona por medio de intercambios monetarios o dinero</a:t>
            </a:r>
            <a:r>
              <a:rPr lang="es-ES" dirty="0">
                <a:solidFill>
                  <a:srgbClr val="FF0000"/>
                </a:solidFill>
              </a:rPr>
              <a:t>.</a:t>
            </a:r>
            <a:r>
              <a:rPr lang="es-ES" dirty="0"/>
              <a:t> Sino que </a:t>
            </a:r>
            <a:r>
              <a:rPr lang="es-ES" b="1" dirty="0">
                <a:solidFill>
                  <a:srgbClr val="FF0000"/>
                </a:solidFill>
              </a:rPr>
              <a:t>funciona bajo dos principios</a:t>
            </a:r>
            <a:r>
              <a:rPr lang="es-ES" dirty="0"/>
              <a:t>.</a:t>
            </a:r>
          </a:p>
          <a:p>
            <a:r>
              <a:rPr lang="es-ES" dirty="0"/>
              <a:t>     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u="sng" dirty="0">
                <a:solidFill>
                  <a:srgbClr val="FF0000"/>
                </a:solidFill>
              </a:rPr>
              <a:t>Redistribución</a:t>
            </a:r>
            <a:r>
              <a:rPr lang="es-ES" b="1" dirty="0">
                <a:solidFill>
                  <a:srgbClr val="FF0000"/>
                </a:solidFill>
              </a:rPr>
              <a:t>                                                                 </a:t>
            </a:r>
            <a:r>
              <a:rPr lang="es-ES" b="1" u="sng" dirty="0">
                <a:solidFill>
                  <a:srgbClr val="FF0000"/>
                </a:solidFill>
              </a:rPr>
              <a:t>Reciprocidad</a:t>
            </a:r>
          </a:p>
          <a:p>
            <a:endParaRPr lang="es-CL" dirty="0"/>
          </a:p>
        </p:txBody>
      </p:sp>
      <p:sp>
        <p:nvSpPr>
          <p:cNvPr id="4" name="3 Elipse"/>
          <p:cNvSpPr/>
          <p:nvPr/>
        </p:nvSpPr>
        <p:spPr>
          <a:xfrm>
            <a:off x="1280159" y="3657600"/>
            <a:ext cx="2409713" cy="120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La capital concentra todos los recursos producidos </a:t>
            </a:r>
            <a:endParaRPr lang="es-CL" b="1" dirty="0"/>
          </a:p>
        </p:txBody>
      </p:sp>
      <p:sp>
        <p:nvSpPr>
          <p:cNvPr id="5" name="4 Elipse"/>
          <p:cNvSpPr/>
          <p:nvPr/>
        </p:nvSpPr>
        <p:spPr>
          <a:xfrm>
            <a:off x="7639722" y="3657600"/>
            <a:ext cx="2409713" cy="1032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“Favores entre familias”</a:t>
            </a:r>
            <a:endParaRPr lang="es-CL" sz="2000" b="1" dirty="0"/>
          </a:p>
        </p:txBody>
      </p:sp>
      <p:sp>
        <p:nvSpPr>
          <p:cNvPr id="6" name="5 Elipse"/>
          <p:cNvSpPr/>
          <p:nvPr/>
        </p:nvSpPr>
        <p:spPr>
          <a:xfrm>
            <a:off x="1280158" y="5273040"/>
            <a:ext cx="2409713" cy="120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Lo reparte por todas las poblaciones “Ayllus” </a:t>
            </a:r>
            <a:endParaRPr lang="es-CL" b="1" dirty="0"/>
          </a:p>
        </p:txBody>
      </p:sp>
      <p:sp>
        <p:nvSpPr>
          <p:cNvPr id="7" name="6 Elipse"/>
          <p:cNvSpPr/>
          <p:nvPr/>
        </p:nvSpPr>
        <p:spPr>
          <a:xfrm>
            <a:off x="7639722" y="5273040"/>
            <a:ext cx="2409713" cy="1204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Yo te doy de mi cosecha y tu me ayudas a construir</a:t>
            </a:r>
            <a:endParaRPr lang="es-CL" sz="2000" b="1" dirty="0"/>
          </a:p>
        </p:txBody>
      </p:sp>
      <p:cxnSp>
        <p:nvCxnSpPr>
          <p:cNvPr id="9" name="8 Conector recto de flecha"/>
          <p:cNvCxnSpPr>
            <a:stCxn id="4" idx="4"/>
            <a:endCxn id="6" idx="0"/>
          </p:cNvCxnSpPr>
          <p:nvPr/>
        </p:nvCxnSpPr>
        <p:spPr>
          <a:xfrm flipH="1">
            <a:off x="2485015" y="4862456"/>
            <a:ext cx="1" cy="410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5" idx="4"/>
            <a:endCxn id="7" idx="0"/>
          </p:cNvCxnSpPr>
          <p:nvPr/>
        </p:nvCxnSpPr>
        <p:spPr>
          <a:xfrm>
            <a:off x="8844579" y="4690334"/>
            <a:ext cx="0" cy="582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942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4592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CL" sz="8000" b="1" u="sng" dirty="0" err="1">
                <a:solidFill>
                  <a:schemeClr val="tx1"/>
                </a:solidFill>
              </a:rPr>
              <a:t>Capac</a:t>
            </a:r>
            <a:r>
              <a:rPr lang="es-CL" sz="8000" b="1" u="sng" dirty="0">
                <a:solidFill>
                  <a:schemeClr val="tx1"/>
                </a:solidFill>
              </a:rPr>
              <a:t> </a:t>
            </a:r>
            <a:r>
              <a:rPr lang="es-CL" sz="8000" b="1" u="sng" dirty="0" err="1">
                <a:solidFill>
                  <a:schemeClr val="tx1"/>
                </a:solidFill>
              </a:rPr>
              <a:t>Ñam</a:t>
            </a:r>
            <a:endParaRPr lang="es-CL" sz="8000" b="1" u="sng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6229" y="1828799"/>
            <a:ext cx="5289451" cy="4529797"/>
          </a:xfrm>
        </p:spPr>
        <p:txBody>
          <a:bodyPr>
            <a:normAutofit/>
          </a:bodyPr>
          <a:lstStyle/>
          <a:p>
            <a:pPr algn="just"/>
            <a:r>
              <a:rPr lang="es-CL" sz="2700" dirty="0">
                <a:solidFill>
                  <a:schemeClr val="tx1"/>
                </a:solidFill>
              </a:rPr>
              <a:t>Es el </a:t>
            </a:r>
            <a:r>
              <a:rPr lang="es-CL" sz="2700" dirty="0">
                <a:solidFill>
                  <a:srgbClr val="FF0000"/>
                </a:solidFill>
              </a:rPr>
              <a:t>nombre quechua, con el que se denomina al camino del Inca</a:t>
            </a:r>
            <a:r>
              <a:rPr lang="es-CL" sz="2700" dirty="0">
                <a:solidFill>
                  <a:schemeClr val="tx1"/>
                </a:solidFill>
              </a:rPr>
              <a:t>, red de caminos que </a:t>
            </a:r>
            <a:r>
              <a:rPr lang="es-CL" sz="2700" dirty="0">
                <a:solidFill>
                  <a:srgbClr val="FF0000"/>
                </a:solidFill>
              </a:rPr>
              <a:t>conectaba todos los dominios del Imperio.</a:t>
            </a:r>
          </a:p>
          <a:p>
            <a:pPr algn="just"/>
            <a:endParaRPr lang="es-CL" sz="2700" dirty="0">
              <a:solidFill>
                <a:schemeClr val="tx1"/>
              </a:solidFill>
            </a:endParaRPr>
          </a:p>
          <a:p>
            <a:pPr algn="just"/>
            <a:r>
              <a:rPr lang="es-CL" sz="2700" dirty="0">
                <a:solidFill>
                  <a:schemeClr val="tx1"/>
                </a:solidFill>
              </a:rPr>
              <a:t>A través de  este camino se </a:t>
            </a:r>
            <a:r>
              <a:rPr lang="es-CL" sz="2700" dirty="0">
                <a:solidFill>
                  <a:srgbClr val="FF0000"/>
                </a:solidFill>
              </a:rPr>
              <a:t>realizaban los transportes de alimentos, de mensajes por medio de los Chasquis</a:t>
            </a:r>
            <a:r>
              <a:rPr lang="es-CL" sz="2700" dirty="0">
                <a:solidFill>
                  <a:schemeClr val="tx1"/>
                </a:solidFill>
              </a:rPr>
              <a:t>, y otros elementos.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80" y="1828800"/>
            <a:ext cx="3751238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8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L" b="1" dirty="0"/>
              <a:t>El continente Americano como espacio de desarrollo de civilizaciones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L" sz="2400" dirty="0"/>
              <a:t>¿Qué condiciones de vida habrán vivido los habitantes de esta zona?</a:t>
            </a:r>
          </a:p>
        </p:txBody>
      </p:sp>
    </p:spTree>
    <p:extLst>
      <p:ext uri="{BB962C8B-B14F-4D97-AF65-F5344CB8AC3E}">
        <p14:creationId xmlns:p14="http://schemas.microsoft.com/office/powerpoint/2010/main" val="35752956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CL" b="1" dirty="0"/>
              <a:t>Tahuantinsuyo e Inti: La COSMOVISIÓN Inca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8650814" y="6488668"/>
            <a:ext cx="299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Representación de Viracocha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608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14" y="2765120"/>
            <a:ext cx="2903220" cy="36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5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5656" y="546028"/>
            <a:ext cx="9470573" cy="1499616"/>
          </a:xfrm>
        </p:spPr>
        <p:txBody>
          <a:bodyPr>
            <a:normAutofit/>
          </a:bodyPr>
          <a:lstStyle/>
          <a:p>
            <a:pPr algn="ctr"/>
            <a:r>
              <a:rPr lang="es-CL" sz="8000" b="1" u="sng" dirty="0"/>
              <a:t>OBJETIVO DE LA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Caracterizar los principales elementos de la cosmovisión Inca.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1918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36" y="716294"/>
            <a:ext cx="4496876" cy="5390915"/>
          </a:xfrm>
        </p:spPr>
      </p:pic>
      <p:sp>
        <p:nvSpPr>
          <p:cNvPr id="5" name="CuadroTexto 4"/>
          <p:cNvSpPr txBox="1"/>
          <p:nvPr/>
        </p:nvSpPr>
        <p:spPr>
          <a:xfrm>
            <a:off x="5679583" y="734096"/>
            <a:ext cx="54913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600" dirty="0"/>
              <a:t>Los Incas entendían que </a:t>
            </a:r>
            <a:r>
              <a:rPr lang="es-CL" sz="3600" dirty="0">
                <a:solidFill>
                  <a:srgbClr val="FF0000"/>
                </a:solidFill>
              </a:rPr>
              <a:t>el mundo se dividía en cuatro partes, de las cuales el centro era el Cuzco.</a:t>
            </a:r>
          </a:p>
          <a:p>
            <a:pPr algn="just"/>
            <a:endParaRPr lang="es-CL" sz="3600" dirty="0"/>
          </a:p>
          <a:p>
            <a:pPr algn="just"/>
            <a:r>
              <a:rPr lang="es-CL" sz="3600" b="1" dirty="0">
                <a:solidFill>
                  <a:srgbClr val="FF0000"/>
                </a:solidFill>
              </a:rPr>
              <a:t>Tahuantinsuyo significa.</a:t>
            </a:r>
            <a:r>
              <a:rPr lang="es-CL" sz="3600" dirty="0">
                <a:solidFill>
                  <a:srgbClr val="FF0000"/>
                </a:solidFill>
              </a:rPr>
              <a:t> Reino de los Cuatro Suyos o partes del mundo, es el nombre que dieron los “Incas” a su imperio.</a:t>
            </a:r>
          </a:p>
        </p:txBody>
      </p:sp>
    </p:spTree>
    <p:extLst>
      <p:ext uri="{BB962C8B-B14F-4D97-AF65-F5344CB8AC3E}">
        <p14:creationId xmlns:p14="http://schemas.microsoft.com/office/powerpoint/2010/main" val="6791803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u="sng" dirty="0"/>
              <a:t>EXPANSIÓN Y diferenciación: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5220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L" sz="3600" dirty="0"/>
              <a:t>“Los incas empleaban </a:t>
            </a:r>
            <a:r>
              <a:rPr lang="es-CL" sz="3600" b="1" dirty="0"/>
              <a:t>primero la </a:t>
            </a:r>
            <a:r>
              <a:rPr lang="es-CL" sz="3600" b="1" dirty="0">
                <a:solidFill>
                  <a:srgbClr val="FF0000"/>
                </a:solidFill>
              </a:rPr>
              <a:t>persuasión</a:t>
            </a:r>
            <a:r>
              <a:rPr lang="es-CL" sz="3600" dirty="0"/>
              <a:t>, invitando a los pueblos a unirse al imperio, reconocer la sumisión al </a:t>
            </a:r>
            <a:r>
              <a:rPr lang="es-CL" sz="3600" dirty="0" err="1"/>
              <a:t>Inka</a:t>
            </a:r>
            <a:r>
              <a:rPr lang="es-CL" sz="3600" dirty="0"/>
              <a:t> y aceptar el tributo que se les solicitaba. </a:t>
            </a:r>
            <a:r>
              <a:rPr lang="es-CL" sz="3600" b="1" dirty="0"/>
              <a:t>En caso de no tener respuesta afirmativa </a:t>
            </a:r>
            <a:r>
              <a:rPr lang="es-CL" sz="3600" b="1" dirty="0">
                <a:solidFill>
                  <a:srgbClr val="FF0000"/>
                </a:solidFill>
              </a:rPr>
              <a:t>entraba a actuar la milicia</a:t>
            </a:r>
            <a:r>
              <a:rPr lang="es-CL" sz="3600" dirty="0"/>
              <a:t>. Una vez conquistados, se seleccionaban prisioneros para conducirlos al Cuzco donde eran atormentados o sacrificados”</a:t>
            </a:r>
          </a:p>
          <a:p>
            <a:pPr marL="0" indent="0" algn="just">
              <a:buNone/>
            </a:pPr>
            <a:endParaRPr lang="es-CL" sz="3200" dirty="0"/>
          </a:p>
          <a:p>
            <a:pPr marL="0" indent="0" algn="just">
              <a:buNone/>
            </a:pPr>
            <a:r>
              <a:rPr lang="es-CL" sz="2600" i="1" dirty="0"/>
              <a:t>Silvia </a:t>
            </a:r>
            <a:r>
              <a:rPr lang="es-CL" sz="2600" i="1" dirty="0" err="1"/>
              <a:t>Galdames</a:t>
            </a:r>
            <a:r>
              <a:rPr lang="es-CL" sz="2600" i="1" dirty="0"/>
              <a:t>, O. (1985). Civilizaciones prehispánicas de América, </a:t>
            </a:r>
            <a:r>
              <a:rPr lang="es-CL" sz="2600" dirty="0"/>
              <a:t>Santiago, Universitaria.</a:t>
            </a:r>
          </a:p>
        </p:txBody>
      </p:sp>
    </p:spTree>
    <p:extLst>
      <p:ext uri="{BB962C8B-B14F-4D97-AF65-F5344CB8AC3E}">
        <p14:creationId xmlns:p14="http://schemas.microsoft.com/office/powerpoint/2010/main" val="1828391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56" y="521595"/>
            <a:ext cx="4031546" cy="5164559"/>
          </a:xfrm>
        </p:spPr>
      </p:pic>
      <p:sp>
        <p:nvSpPr>
          <p:cNvPr id="5" name="CuadroTexto 4"/>
          <p:cNvSpPr txBox="1"/>
          <p:nvPr/>
        </p:nvSpPr>
        <p:spPr>
          <a:xfrm>
            <a:off x="682350" y="5795493"/>
            <a:ext cx="1008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i="1" dirty="0"/>
              <a:t>Capitán Inca dirigiendo ejército imperial</a:t>
            </a:r>
            <a:r>
              <a:rPr lang="es-CL" sz="2400" dirty="0"/>
              <a:t>. </a:t>
            </a:r>
            <a:r>
              <a:rPr lang="es-CL" sz="2400" dirty="0" err="1"/>
              <a:t>Guaman</a:t>
            </a:r>
            <a:r>
              <a:rPr lang="es-CL" sz="2400" dirty="0"/>
              <a:t> Poma de Ayala (siglo XVII)</a:t>
            </a:r>
          </a:p>
        </p:txBody>
      </p:sp>
    </p:spTree>
    <p:extLst>
      <p:ext uri="{BB962C8B-B14F-4D97-AF65-F5344CB8AC3E}">
        <p14:creationId xmlns:p14="http://schemas.microsoft.com/office/powerpoint/2010/main" val="19598971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443548"/>
            <a:ext cx="9720072" cy="1011764"/>
          </a:xfrm>
        </p:spPr>
        <p:txBody>
          <a:bodyPr>
            <a:normAutofit/>
          </a:bodyPr>
          <a:lstStyle/>
          <a:p>
            <a:pPr algn="ctr"/>
            <a:r>
              <a:rPr lang="es-CL" sz="5400" u="sng" dirty="0"/>
              <a:t>Inti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596980"/>
            <a:ext cx="9720071" cy="4958366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3200" b="1" dirty="0"/>
              <a:t>- </a:t>
            </a:r>
            <a:r>
              <a:rPr lang="es-CL" sz="3200" b="1" dirty="0">
                <a:solidFill>
                  <a:srgbClr val="FF0000"/>
                </a:solidFill>
              </a:rPr>
              <a:t>Inti es el nombre del Dios Sol, creador del mundo para los Incas</a:t>
            </a:r>
            <a:r>
              <a:rPr lang="es-CL" sz="3200" b="1" dirty="0"/>
              <a:t> y que se mezcla/desplaza al dios principal anterior de la región andina Viracocha.</a:t>
            </a:r>
          </a:p>
          <a:p>
            <a:pPr algn="just"/>
            <a:r>
              <a:rPr lang="es-CL" sz="3200" b="1" dirty="0"/>
              <a:t>- </a:t>
            </a:r>
            <a:r>
              <a:rPr lang="es-CL" sz="3200" b="1" dirty="0">
                <a:solidFill>
                  <a:srgbClr val="FF0000"/>
                </a:solidFill>
              </a:rPr>
              <a:t>A pesar de tener un nombre distinto, posee muchos elementos comunes y propios del anterior Viracocha</a:t>
            </a:r>
            <a:r>
              <a:rPr lang="es-CL" sz="3200" b="1" dirty="0"/>
              <a:t>, el cual tampoco es negado por los </a:t>
            </a:r>
            <a:r>
              <a:rPr lang="es-CL" sz="3200" b="1" dirty="0" err="1"/>
              <a:t>Inkas</a:t>
            </a:r>
            <a:r>
              <a:rPr lang="es-CL" sz="3200" b="1" dirty="0"/>
              <a:t> y también es incorporado a sus dioses</a:t>
            </a:r>
            <a:r>
              <a:rPr lang="es-CL" sz="2800" b="1" dirty="0"/>
              <a:t>.</a:t>
            </a:r>
          </a:p>
          <a:p>
            <a:pPr marL="0" indent="0" algn="just">
              <a:buNone/>
            </a:pPr>
            <a:endParaRPr lang="es-CL" sz="2400" dirty="0"/>
          </a:p>
          <a:p>
            <a:pPr algn="ctr"/>
            <a:r>
              <a:rPr lang="es-CL" sz="3600" i="1" dirty="0"/>
              <a:t>¿Cómo los conceptos Área Cultural y Cosmovisión explican esto?</a:t>
            </a:r>
          </a:p>
        </p:txBody>
      </p:sp>
    </p:spTree>
    <p:extLst>
      <p:ext uri="{BB962C8B-B14F-4D97-AF65-F5344CB8AC3E}">
        <p14:creationId xmlns:p14="http://schemas.microsoft.com/office/powerpoint/2010/main" val="31631048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211729"/>
            <a:ext cx="9720072" cy="1295099"/>
          </a:xfrm>
        </p:spPr>
        <p:txBody>
          <a:bodyPr/>
          <a:lstStyle/>
          <a:p>
            <a:pPr algn="ctr"/>
            <a:r>
              <a:rPr lang="es-CL" u="sng" dirty="0"/>
              <a:t>Cuestionario prueba unidad 4: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506828"/>
            <a:ext cx="5131973" cy="5351172"/>
          </a:xfrm>
        </p:spPr>
        <p:txBody>
          <a:bodyPr>
            <a:normAutofit/>
          </a:bodyPr>
          <a:lstStyle/>
          <a:p>
            <a:r>
              <a:rPr lang="es-CL" u="sng" dirty="0"/>
              <a:t>Conceptos</a:t>
            </a:r>
            <a:r>
              <a:rPr lang="es-CL" dirty="0"/>
              <a:t>: Región Andina</a:t>
            </a:r>
          </a:p>
          <a:p>
            <a:endParaRPr lang="es-CL" dirty="0"/>
          </a:p>
          <a:p>
            <a:pPr>
              <a:spcBef>
                <a:spcPts val="600"/>
              </a:spcBef>
            </a:pPr>
            <a:r>
              <a:rPr lang="es-CL" dirty="0"/>
              <a:t>-Área Cultural		-Inti	</a:t>
            </a:r>
          </a:p>
          <a:p>
            <a:pPr>
              <a:spcBef>
                <a:spcPts val="600"/>
              </a:spcBef>
            </a:pPr>
            <a:r>
              <a:rPr lang="es-CL" dirty="0"/>
              <a:t>-Andes			-Manco </a:t>
            </a:r>
            <a:r>
              <a:rPr lang="es-CL" dirty="0" err="1"/>
              <a:t>Capac</a:t>
            </a:r>
            <a:endParaRPr lang="es-CL" dirty="0"/>
          </a:p>
          <a:p>
            <a:pPr>
              <a:spcBef>
                <a:spcPts val="600"/>
              </a:spcBef>
            </a:pPr>
            <a:r>
              <a:rPr lang="es-CL" dirty="0"/>
              <a:t>-Cosmovisión		-Cuzco</a:t>
            </a:r>
          </a:p>
          <a:p>
            <a:pPr>
              <a:spcBef>
                <a:spcPts val="600"/>
              </a:spcBef>
            </a:pPr>
            <a:r>
              <a:rPr lang="es-CL" dirty="0"/>
              <a:t>-Tahuantinsuyo		-</a:t>
            </a:r>
            <a:r>
              <a:rPr lang="es-CL" dirty="0" err="1"/>
              <a:t>Purum</a:t>
            </a:r>
            <a:r>
              <a:rPr lang="es-CL" dirty="0"/>
              <a:t> Auca</a:t>
            </a:r>
          </a:p>
          <a:p>
            <a:pPr>
              <a:spcBef>
                <a:spcPts val="600"/>
              </a:spcBef>
            </a:pPr>
            <a:r>
              <a:rPr lang="es-CL" dirty="0"/>
              <a:t>-Inca			-Tambo		</a:t>
            </a:r>
          </a:p>
          <a:p>
            <a:pPr>
              <a:spcBef>
                <a:spcPts val="600"/>
              </a:spcBef>
            </a:pPr>
            <a:r>
              <a:rPr lang="es-CL" dirty="0"/>
              <a:t>-</a:t>
            </a:r>
            <a:r>
              <a:rPr lang="es-CL" dirty="0" err="1"/>
              <a:t>Kuraka</a:t>
            </a:r>
            <a:r>
              <a:rPr lang="es-CL" dirty="0"/>
              <a:t>		-</a:t>
            </a:r>
            <a:r>
              <a:rPr lang="es-CL" dirty="0" err="1"/>
              <a:t>Capac</a:t>
            </a:r>
            <a:r>
              <a:rPr lang="es-CL" dirty="0"/>
              <a:t> </a:t>
            </a:r>
            <a:r>
              <a:rPr lang="es-CL" dirty="0" err="1"/>
              <a:t>Ñam</a:t>
            </a:r>
            <a:endParaRPr lang="es-CL" dirty="0"/>
          </a:p>
          <a:p>
            <a:pPr>
              <a:spcBef>
                <a:spcPts val="600"/>
              </a:spcBef>
            </a:pPr>
            <a:r>
              <a:rPr lang="es-CL" dirty="0"/>
              <a:t>-Reciprocidad		-</a:t>
            </a:r>
            <a:r>
              <a:rPr lang="es-CL" dirty="0" err="1"/>
              <a:t>Collca</a:t>
            </a:r>
            <a:endParaRPr lang="es-CL" dirty="0"/>
          </a:p>
          <a:p>
            <a:pPr>
              <a:spcBef>
                <a:spcPts val="600"/>
              </a:spcBef>
            </a:pPr>
            <a:r>
              <a:rPr lang="es-CL" dirty="0"/>
              <a:t>-Redistribución		</a:t>
            </a:r>
          </a:p>
          <a:p>
            <a:pPr>
              <a:spcBef>
                <a:spcPts val="600"/>
              </a:spcBef>
            </a:pPr>
            <a:r>
              <a:rPr lang="es-CL" dirty="0"/>
              <a:t>-Ayllu</a:t>
            </a:r>
          </a:p>
          <a:p>
            <a:pPr>
              <a:spcBef>
                <a:spcPts val="600"/>
              </a:spcBef>
            </a:pPr>
            <a:r>
              <a:rPr lang="es-CL" dirty="0"/>
              <a:t>-Forma de expansión del imperio (dos formas) 	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36406" y="1506828"/>
            <a:ext cx="562806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u="sng" dirty="0"/>
              <a:t>Conceptos</a:t>
            </a:r>
            <a:r>
              <a:rPr lang="es-CL" sz="2200" dirty="0"/>
              <a:t>: Región Mesoamericana</a:t>
            </a:r>
          </a:p>
          <a:p>
            <a:endParaRPr lang="es-CL" sz="2200" dirty="0"/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s-CL" sz="2200" dirty="0"/>
              <a:t>Mesoamérica				-Milpa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s-CL" sz="2200" dirty="0"/>
              <a:t>Imperio Azteca				-Tenochtitlan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s-CL" sz="2200" dirty="0"/>
              <a:t>Imperio Maya 				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s-CL" sz="2200" dirty="0"/>
              <a:t>Ciudad Estado </a:t>
            </a:r>
            <a:r>
              <a:rPr lang="es-CL" sz="2200" dirty="0" err="1"/>
              <a:t>Calpulli</a:t>
            </a:r>
            <a:endParaRPr lang="es-CL" sz="2200" dirty="0"/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s-CL" sz="2200" dirty="0"/>
              <a:t>Jerarquía Social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s-CL" sz="2200" dirty="0" err="1"/>
              <a:t>Halach</a:t>
            </a:r>
            <a:r>
              <a:rPr lang="es-CL" sz="2200" dirty="0"/>
              <a:t> </a:t>
            </a:r>
            <a:r>
              <a:rPr lang="es-CL" sz="2200" dirty="0" err="1"/>
              <a:t>Uinic</a:t>
            </a:r>
            <a:r>
              <a:rPr lang="es-CL" sz="2200" dirty="0"/>
              <a:t>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s-CL" sz="2200" dirty="0"/>
              <a:t>Calendario Maya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s-CL" sz="2200" dirty="0" err="1"/>
              <a:t>Popol</a:t>
            </a:r>
            <a:r>
              <a:rPr lang="es-CL" sz="2200" dirty="0"/>
              <a:t> Vuh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s-CL" sz="2200" dirty="0"/>
              <a:t>Chinampas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s-CL" sz="2200" dirty="0"/>
              <a:t>Tala y Roza</a:t>
            </a:r>
          </a:p>
          <a:p>
            <a:pPr>
              <a:spcBef>
                <a:spcPts val="600"/>
              </a:spcBef>
            </a:pPr>
            <a:endParaRPr lang="es-CL" sz="2200" dirty="0"/>
          </a:p>
          <a:p>
            <a:pPr marL="342900" indent="-342900">
              <a:buFontTx/>
              <a:buChar char="-"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64153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7200" dirty="0"/>
              <a:t>Objetivo de la Clase: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10272230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6000" dirty="0">
                <a:solidFill>
                  <a:srgbClr val="FF0000"/>
                </a:solidFill>
              </a:rPr>
              <a:t>Reconocer</a:t>
            </a:r>
            <a:r>
              <a:rPr lang="es-CL" sz="6000" dirty="0"/>
              <a:t> </a:t>
            </a:r>
            <a:r>
              <a:rPr lang="es-CL" sz="6000" dirty="0">
                <a:solidFill>
                  <a:srgbClr val="FF0000"/>
                </a:solidFill>
              </a:rPr>
              <a:t>el espacio geográfico donde se desarrollan estas civilizaciones y sus principales características.</a:t>
            </a:r>
          </a:p>
        </p:txBody>
      </p:sp>
    </p:spTree>
    <p:extLst>
      <p:ext uri="{BB962C8B-B14F-4D97-AF65-F5344CB8AC3E}">
        <p14:creationId xmlns:p14="http://schemas.microsoft.com/office/powerpoint/2010/main" val="99439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219456"/>
            <a:ext cx="9720072" cy="1499616"/>
          </a:xfrm>
        </p:spPr>
        <p:txBody>
          <a:bodyPr/>
          <a:lstStyle/>
          <a:p>
            <a:r>
              <a:rPr lang="es-CL" u="sng" dirty="0"/>
              <a:t>El Continente AMERICANO Espacio de las civilizaciones.</a:t>
            </a:r>
          </a:p>
        </p:txBody>
      </p:sp>
      <p:pic>
        <p:nvPicPr>
          <p:cNvPr id="1028" name="Picture 4" descr="Resultado de imagen para continente americano mapa fis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47" y="1941342"/>
            <a:ext cx="3423233" cy="476894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962314" y="4771297"/>
            <a:ext cx="3474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000" u="sng" dirty="0"/>
              <a:t>Mapa Político: </a:t>
            </a:r>
            <a:r>
              <a:rPr lang="es-CL" sz="4000" dirty="0"/>
              <a:t>del Continente Americano. </a:t>
            </a:r>
          </a:p>
        </p:txBody>
      </p:sp>
    </p:spTree>
    <p:extLst>
      <p:ext uri="{BB962C8B-B14F-4D97-AF65-F5344CB8AC3E}">
        <p14:creationId xmlns:p14="http://schemas.microsoft.com/office/powerpoint/2010/main" val="4123926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392</TotalTime>
  <Words>3138</Words>
  <Application>Microsoft Office PowerPoint</Application>
  <PresentationFormat>Panorámica</PresentationFormat>
  <Paragraphs>247</Paragraphs>
  <Slides>76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76</vt:i4>
      </vt:variant>
    </vt:vector>
  </HeadingPairs>
  <TitlesOfParts>
    <vt:vector size="81" baseType="lpstr">
      <vt:lpstr>Calibri</vt:lpstr>
      <vt:lpstr>Tw Cen MT</vt:lpstr>
      <vt:lpstr>Tw Cen MT Condensed</vt:lpstr>
      <vt:lpstr>Wingdings 3</vt:lpstr>
      <vt:lpstr>Integral</vt:lpstr>
      <vt:lpstr>El Legado de la América Pre Conquista:  </vt:lpstr>
      <vt:lpstr>Objetivo de la clase.</vt:lpstr>
      <vt:lpstr>Los idiomas.</vt:lpstr>
      <vt:lpstr>Alimentos de origen americano:</vt:lpstr>
      <vt:lpstr>Presentación de PowerPoint</vt:lpstr>
      <vt:lpstr>¿Qué es una civilización?</vt:lpstr>
      <vt:lpstr>El continente Americano como espacio de desarrollo de civilizaciones</vt:lpstr>
      <vt:lpstr>Objetivo de la Clase:</vt:lpstr>
      <vt:lpstr>El Continente AMERICANO Espacio de las civilizaciones.</vt:lpstr>
      <vt:lpstr>Presentación de PowerPoint</vt:lpstr>
      <vt:lpstr>Mesoamérica:</vt:lpstr>
      <vt:lpstr>Los Andes:</vt:lpstr>
      <vt:lpstr>La civilización Maya y su organización social</vt:lpstr>
      <vt:lpstr>Objetivo de la clase.</vt:lpstr>
      <vt:lpstr>¿Que sabes de los Mayas?</vt:lpstr>
      <vt:lpstr>La cultura maya </vt:lpstr>
      <vt:lpstr>Presentación de PowerPoint</vt:lpstr>
      <vt:lpstr>La Sociedad maya:</vt:lpstr>
      <vt:lpstr>Halach UInic:</vt:lpstr>
      <vt:lpstr>Sacerdotes:</vt:lpstr>
      <vt:lpstr>Nobleza:</vt:lpstr>
      <vt:lpstr>Comerciantes.</vt:lpstr>
      <vt:lpstr>Pueblo.</vt:lpstr>
      <vt:lpstr>Tecnología y subsistencia en la civilización Maya:</vt:lpstr>
      <vt:lpstr>Objetivo de la clase:</vt:lpstr>
      <vt:lpstr>Las civilización Maya y el medio ambiente:</vt:lpstr>
      <vt:lpstr>¿PERO COMO SE PREPARABA LA TIERRA?</vt:lpstr>
      <vt:lpstr>Presentación de PowerPoint</vt:lpstr>
      <vt:lpstr>La Civilización Maya y su Religión</vt:lpstr>
      <vt:lpstr>OBJETIVO DE LA CLASE.</vt:lpstr>
      <vt:lpstr>LA RELGIÓN MAYA.</vt:lpstr>
      <vt:lpstr>LA PERCEPCIÓN DEL TIEMPO.</vt:lpstr>
      <vt:lpstr>Presentación de PowerPoint</vt:lpstr>
      <vt:lpstr>EL SACRIFICIO.</vt:lpstr>
      <vt:lpstr>Tecnología y subsistencia en la civilización Azteca</vt:lpstr>
      <vt:lpstr>OBJETIVO DE LA CLASE.</vt:lpstr>
      <vt:lpstr>Presentación de PowerPoint</vt:lpstr>
      <vt:lpstr>Presentación de PowerPoint</vt:lpstr>
      <vt:lpstr>Presentación de PowerPoint</vt:lpstr>
      <vt:lpstr>Presentación de PowerPoint</vt:lpstr>
      <vt:lpstr>¿Cómo los aztecas lograron construir una ciudad y su sociedad en medio de un Lago? </vt:lpstr>
      <vt:lpstr>CHINAMPAS: el principal medio de cultivo de la Sociedad Azteca.</vt:lpstr>
      <vt:lpstr>CHINAMPAS: ¿Cómo habrá sido su relación con la naturaleza? ¿Habrá sido ecológica o no?</vt:lpstr>
      <vt:lpstr>La civilización Azteca y su organización social</vt:lpstr>
      <vt:lpstr>OBJETIVO DE LA CLASE.</vt:lpstr>
      <vt:lpstr>LA SOCIEDAD AZTECA</vt:lpstr>
      <vt:lpstr>Tlatoani (El Hombre que habla)</vt:lpstr>
      <vt:lpstr>PIPILTIN: NOBLEZA AZTECA</vt:lpstr>
      <vt:lpstr>Pochtecas:</vt:lpstr>
      <vt:lpstr>CALPULLI.</vt:lpstr>
      <vt:lpstr>Presentación de PowerPoint</vt:lpstr>
      <vt:lpstr>La Civilización Azteca y su religión</vt:lpstr>
      <vt:lpstr>OBJETIVO DE LA CLASE.</vt:lpstr>
      <vt:lpstr>La RELIGIÓN AZTECA Y SU COSMOVISIÓN.</vt:lpstr>
      <vt:lpstr>Presentación de PowerPoint</vt:lpstr>
      <vt:lpstr>HUITZILOPTOCHTLI.</vt:lpstr>
      <vt:lpstr>Presentación de PowerPoint</vt:lpstr>
      <vt:lpstr>TLALOC.</vt:lpstr>
      <vt:lpstr>Quetzalcóatl.</vt:lpstr>
      <vt:lpstr>SACRIFICIOS RITUALES</vt:lpstr>
      <vt:lpstr>Guerras floridas.</vt:lpstr>
      <vt:lpstr>Presentación de PowerPoint</vt:lpstr>
      <vt:lpstr>Presentación de PowerPoint</vt:lpstr>
      <vt:lpstr>OBJETIVO DE LA CLASE.</vt:lpstr>
      <vt:lpstr>EL TAHUANTINSUYO Y SU EXPANSIÓN</vt:lpstr>
      <vt:lpstr>PISOS ECOLÓGICOS DE LA REGIÓN ANDINA:</vt:lpstr>
      <vt:lpstr>DISTRIBUCIÓN DE LOS PISOS ECOLÓGICOS</vt:lpstr>
      <vt:lpstr>Formas De intercambio económico </vt:lpstr>
      <vt:lpstr>Capac Ñam</vt:lpstr>
      <vt:lpstr>Tahuantinsuyo e Inti: La COSMOVISIÓN Inca</vt:lpstr>
      <vt:lpstr>OBJETIVO DE LA CLASE</vt:lpstr>
      <vt:lpstr>Presentación de PowerPoint</vt:lpstr>
      <vt:lpstr>EXPANSIÓN Y diferenciación:</vt:lpstr>
      <vt:lpstr>Presentación de PowerPoint</vt:lpstr>
      <vt:lpstr>Inti</vt:lpstr>
      <vt:lpstr>Cuestionario prueba unidad 4: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Legado de la América Pre Conquista:</dc:title>
  <dc:creator>Bibliotecas</dc:creator>
  <cp:lastModifiedBy>Marcela</cp:lastModifiedBy>
  <cp:revision>36</cp:revision>
  <dcterms:created xsi:type="dcterms:W3CDTF">2017-08-05T22:56:19Z</dcterms:created>
  <dcterms:modified xsi:type="dcterms:W3CDTF">2020-03-18T23:16:16Z</dcterms:modified>
</cp:coreProperties>
</file>